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35"/>
  </p:notesMasterIdLst>
  <p:handoutMasterIdLst>
    <p:handoutMasterId r:id="rId36"/>
  </p:handoutMasterIdLst>
  <p:sldIdLst>
    <p:sldId id="1185" r:id="rId2"/>
    <p:sldId id="888" r:id="rId3"/>
    <p:sldId id="889" r:id="rId4"/>
    <p:sldId id="890" r:id="rId5"/>
    <p:sldId id="891" r:id="rId6"/>
    <p:sldId id="892" r:id="rId7"/>
    <p:sldId id="893" r:id="rId8"/>
    <p:sldId id="894" r:id="rId9"/>
    <p:sldId id="895" r:id="rId10"/>
    <p:sldId id="896" r:id="rId11"/>
    <p:sldId id="897" r:id="rId12"/>
    <p:sldId id="913" r:id="rId13"/>
    <p:sldId id="914" r:id="rId14"/>
    <p:sldId id="915" r:id="rId15"/>
    <p:sldId id="916" r:id="rId16"/>
    <p:sldId id="917" r:id="rId17"/>
    <p:sldId id="1186" r:id="rId18"/>
    <p:sldId id="1160" r:id="rId19"/>
    <p:sldId id="1161" r:id="rId20"/>
    <p:sldId id="1162" r:id="rId21"/>
    <p:sldId id="1163" r:id="rId22"/>
    <p:sldId id="1164" r:id="rId23"/>
    <p:sldId id="1165" r:id="rId24"/>
    <p:sldId id="1166" r:id="rId25"/>
    <p:sldId id="1167" r:id="rId26"/>
    <p:sldId id="1168" r:id="rId27"/>
    <p:sldId id="1169" r:id="rId28"/>
    <p:sldId id="1170" r:id="rId29"/>
    <p:sldId id="1184" r:id="rId30"/>
    <p:sldId id="1171" r:id="rId31"/>
    <p:sldId id="1172" r:id="rId32"/>
    <p:sldId id="1173" r:id="rId33"/>
    <p:sldId id="1174" r:id="rId34"/>
  </p:sldIdLst>
  <p:sldSz cx="12192000" cy="6858000"/>
  <p:notesSz cx="7099300" cy="10234613"/>
  <p:custDataLst>
    <p:tags r:id="rId37"/>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DEBDFF"/>
    <a:srgbClr val="99CCFF"/>
    <a:srgbClr val="B5EDC2"/>
    <a:srgbClr val="FFCCFF"/>
    <a:srgbClr val="E8D1FF"/>
    <a:srgbClr val="ADF5B4"/>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9" autoAdjust="0"/>
    <p:restoredTop sz="85783" autoAdjust="0"/>
  </p:normalViewPr>
  <p:slideViewPr>
    <p:cSldViewPr>
      <p:cViewPr varScale="1">
        <p:scale>
          <a:sx n="191" d="100"/>
          <a:sy n="191" d="100"/>
        </p:scale>
        <p:origin x="63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ndex.php?title=Micromort&amp;action=edit&amp;section=7" TargetMode="External"/><Relationship Id="rId7" Type="http://schemas.openxmlformats.org/officeDocument/2006/relationships/hyperlink" Target="https://en.wikipedia.org/wiki/Micromort#cite_note-russell-32"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Micromort#cite_note-31" TargetMode="External"/><Relationship Id="rId5" Type="http://schemas.openxmlformats.org/officeDocument/2006/relationships/hyperlink" Target="https://en.wikipedia.org/wiki/Willingness_to_pay" TargetMode="External"/><Relationship Id="rId4" Type="http://schemas.openxmlformats.org/officeDocument/2006/relationships/hyperlink" Target="https://en.wikipedia.org/wiki/Willingness_to_accept"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Figure out for a policy, what the values are.</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a:t>
            </a:fld>
            <a:endParaRPr lang="en-US"/>
          </a:p>
        </p:txBody>
      </p:sp>
    </p:spTree>
    <p:extLst>
      <p:ext uri="{BB962C8B-B14F-4D97-AF65-F5344CB8AC3E}">
        <p14:creationId xmlns:p14="http://schemas.microsoft.com/office/powerpoint/2010/main" val="1387917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Nex</a:t>
            </a:r>
            <a:r>
              <a:rPr lang="en-US" baseline="0" dirty="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11</a:t>
            </a:fld>
            <a:endParaRPr lang="en-US"/>
          </a:p>
        </p:txBody>
      </p:sp>
    </p:spTree>
    <p:extLst>
      <p:ext uri="{BB962C8B-B14F-4D97-AF65-F5344CB8AC3E}">
        <p14:creationId xmlns:p14="http://schemas.microsoft.com/office/powerpoint/2010/main" val="1174374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[Re-iterate the problems.]</a:t>
            </a:r>
          </a:p>
          <a:p>
            <a:r>
              <a:rPr lang="en-US" dirty="0"/>
              <a:t>So what can we do?</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12</a:t>
            </a:fld>
            <a:endParaRPr lang="en-US"/>
          </a:p>
        </p:txBody>
      </p:sp>
    </p:spTree>
    <p:extLst>
      <p:ext uri="{BB962C8B-B14F-4D97-AF65-F5344CB8AC3E}">
        <p14:creationId xmlns:p14="http://schemas.microsoft.com/office/powerpoint/2010/main" val="1579390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look at an alternate called policy evaluation.</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13</a:t>
            </a:fld>
            <a:endParaRPr lang="en-US"/>
          </a:p>
        </p:txBody>
      </p:sp>
    </p:spTree>
    <p:extLst>
      <p:ext uri="{BB962C8B-B14F-4D97-AF65-F5344CB8AC3E}">
        <p14:creationId xmlns:p14="http://schemas.microsoft.com/office/powerpoint/2010/main" val="707201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If we wrote this out in equation, it would look like this.</a:t>
            </a:r>
          </a:p>
          <a:p>
            <a:r>
              <a:rPr lang="en-US" dirty="0"/>
              <a:t>Step 1</a:t>
            </a:r>
            <a:r>
              <a:rPr lang="en-US" baseline="0" dirty="0"/>
              <a:t> is policy evaluation.  I do this simplified update where I don’t max over the actions.  I only do the averaging on the chance nodes.  It’s fast, since I don’t consider all of the actions.  I do this until it convergences.</a:t>
            </a:r>
          </a:p>
          <a:p>
            <a:r>
              <a:rPr lang="en-US" baseline="0" dirty="0"/>
              <a:t>Step 2 is policy improvement.  I do one layer of </a:t>
            </a:r>
            <a:r>
              <a:rPr lang="en-US" baseline="0" dirty="0" err="1"/>
              <a:t>expectimax</a:t>
            </a:r>
            <a:r>
              <a:rPr lang="en-US" baseline="0" dirty="0"/>
              <a:t>.  Our truncation function is the old policy.  That’s a bit weird right?  I’m pushing the old stuff one step into the future and thereby make progress.  </a:t>
            </a:r>
          </a:p>
          <a:p>
            <a:endParaRPr lang="en-US" baseline="0" dirty="0"/>
          </a:p>
          <a:p>
            <a:r>
              <a:rPr lang="en-US" baseline="0" dirty="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14</a:t>
            </a:fld>
            <a:endParaRPr lang="en-US"/>
          </a:p>
        </p:txBody>
      </p:sp>
    </p:spTree>
    <p:extLst>
      <p:ext uri="{BB962C8B-B14F-4D97-AF65-F5344CB8AC3E}">
        <p14:creationId xmlns:p14="http://schemas.microsoft.com/office/powerpoint/2010/main" val="331833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let’s compare them.</a:t>
            </a:r>
            <a:r>
              <a:rPr lang="en-US" baseline="0" dirty="0"/>
              <a:t> They do the same thing.  </a:t>
            </a:r>
            <a:r>
              <a:rPr lang="en-US" dirty="0"/>
              <a:t>Both take in an MDP.</a:t>
            </a:r>
            <a:r>
              <a:rPr lang="en-US" baseline="0" dirty="0"/>
              <a:t>  They both output an optimal quality.   On the surface they both output optimal values.  Policy iteration explicitly outputs the optimal policy, value iteration does it implicitly. </a:t>
            </a:r>
          </a:p>
          <a:p>
            <a:endParaRPr lang="en-US" baseline="0" dirty="0"/>
          </a:p>
          <a:p>
            <a:r>
              <a:rPr lang="en-US" baseline="0" dirty="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15</a:t>
            </a:fld>
            <a:endParaRPr lang="en-US"/>
          </a:p>
        </p:txBody>
      </p:sp>
    </p:spTree>
    <p:extLst>
      <p:ext uri="{BB962C8B-B14F-4D97-AF65-F5344CB8AC3E}">
        <p14:creationId xmlns:p14="http://schemas.microsoft.com/office/powerpoint/2010/main" val="1784644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These are all Bellman equations turned into a one step</a:t>
            </a:r>
            <a:r>
              <a:rPr lang="en-US" baseline="0" dirty="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16</a:t>
            </a:fld>
            <a:endParaRPr lang="en-US"/>
          </a:p>
        </p:txBody>
      </p:sp>
    </p:spTree>
    <p:extLst>
      <p:ext uri="{BB962C8B-B14F-4D97-AF65-F5344CB8AC3E}">
        <p14:creationId xmlns:p14="http://schemas.microsoft.com/office/powerpoint/2010/main" val="1824374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If we have utilities,</a:t>
            </a:r>
            <a:r>
              <a:rPr lang="en-US" baseline="0" dirty="0"/>
              <a:t> why should we ever average them?</a:t>
            </a:r>
          </a:p>
          <a:p>
            <a:r>
              <a:rPr lang="en-US" baseline="0" dirty="0"/>
              <a:t>The answer is vampire bunnies.  Worst case reasoning only works if your model is able to assign very low probabilities to very bad events.  You need probabilistic reasoning and averages.  </a:t>
            </a:r>
          </a:p>
          <a:p>
            <a:r>
              <a:rPr lang="en-US" baseline="0" dirty="0"/>
              <a:t>This is going to lead us down the path of probabilistic reasoning. </a:t>
            </a:r>
          </a:p>
          <a:p>
            <a:endParaRPr lang="en-US" dirty="0"/>
          </a:p>
          <a:p>
            <a:r>
              <a:rPr lang="en-US" dirty="0"/>
              <a:t>Are humans</a:t>
            </a:r>
            <a:r>
              <a:rPr lang="en-US" baseline="0" dirty="0"/>
              <a:t> so complex that they can’t be boiled down to these probabilities?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18</a:t>
            </a:fld>
            <a:endParaRPr lang="en-US"/>
          </a:p>
        </p:txBody>
      </p:sp>
    </p:spTree>
    <p:extLst>
      <p:ext uri="{BB962C8B-B14F-4D97-AF65-F5344CB8AC3E}">
        <p14:creationId xmlns:p14="http://schemas.microsoft.com/office/powerpoint/2010/main" val="795634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Minimax is really about the</a:t>
            </a:r>
            <a:r>
              <a:rPr lang="en-US" baseline="0" dirty="0"/>
              <a:t> ordering of the states. A </a:t>
            </a:r>
            <a:r>
              <a:rPr lang="en-US" sz="1200" b="1" i="0" u="none" strike="noStrike" kern="1200" dirty="0">
                <a:solidFill>
                  <a:schemeClr val="tx1"/>
                </a:solidFill>
                <a:effectLst/>
                <a:latin typeface="Times New Roman" pitchFamily="-107" charset="0"/>
                <a:ea typeface="ＭＳ Ｐゴシック" charset="-128"/>
                <a:cs typeface="ＭＳ Ｐゴシック" charset="-128"/>
              </a:rPr>
              <a:t>Monotonic transformation</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a way of transforming a set of numbers into another set that preserves the order of the original set</a:t>
            </a:r>
            <a:endParaRPr lang="en-US" baseline="0" dirty="0"/>
          </a:p>
          <a:p>
            <a:r>
              <a:rPr lang="en-US" baseline="0" dirty="0"/>
              <a:t>In </a:t>
            </a:r>
            <a:r>
              <a:rPr lang="en-US" baseline="0" dirty="0" err="1"/>
              <a:t>expectiax</a:t>
            </a:r>
            <a:r>
              <a:rPr lang="en-US" baseline="0" dirty="0"/>
              <a:t>, the right tree would give me average of 20 and 25, so I would take the right branch.  What about in the right tree?  That would give me 800 and 650, so I would take the left branch.</a:t>
            </a:r>
          </a:p>
          <a:p>
            <a:r>
              <a:rPr lang="en-US" baseline="0" dirty="0"/>
              <a:t>The magnitudes are very important here.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19</a:t>
            </a:fld>
            <a:endParaRPr lang="en-US"/>
          </a:p>
        </p:txBody>
      </p:sp>
    </p:spTree>
    <p:extLst>
      <p:ext uri="{BB962C8B-B14F-4D97-AF65-F5344CB8AC3E}">
        <p14:creationId xmlns:p14="http://schemas.microsoft.com/office/powerpoint/2010/main" val="2900118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990600" y="768350"/>
            <a:ext cx="5118100" cy="3838575"/>
          </a:xfrm>
          <a:ln/>
        </p:spPr>
      </p:sp>
      <p:sp>
        <p:nvSpPr>
          <p:cNvPr id="45059" name="Notes Placeholder 2"/>
          <p:cNvSpPr>
            <a:spLocks noGrp="1"/>
          </p:cNvSpPr>
          <p:nvPr>
            <p:ph type="body" idx="1"/>
          </p:nvPr>
        </p:nvSpPr>
        <p:spPr>
          <a:noFill/>
          <a:ln/>
        </p:spPr>
        <p:txBody>
          <a:bodyPr/>
          <a:lstStyle/>
          <a:p>
            <a:r>
              <a:rPr lang="en-US" dirty="0">
                <a:latin typeface="Arial" charset="0"/>
              </a:rPr>
              <a:t>The robot has to</a:t>
            </a:r>
            <a:r>
              <a:rPr lang="en-US" baseline="0" dirty="0">
                <a:latin typeface="Arial" charset="0"/>
              </a:rPr>
              <a:t> choose not only between utilities, but also uncertain outcomes. </a:t>
            </a:r>
            <a:endParaRPr lang="en-US" dirty="0">
              <a:latin typeface="Arial" charset="0"/>
            </a:endParaRPr>
          </a:p>
        </p:txBody>
      </p:sp>
      <p:sp>
        <p:nvSpPr>
          <p:cNvPr id="45060" name="Slide Number Placeholder 3"/>
          <p:cNvSpPr>
            <a:spLocks noGrp="1"/>
          </p:cNvSpPr>
          <p:nvPr>
            <p:ph type="sldNum" sz="quarter" idx="5"/>
          </p:nvPr>
        </p:nvSpPr>
        <p:spPr>
          <a:noFill/>
        </p:spPr>
        <p:txBody>
          <a:bodyPr/>
          <a:lstStyle/>
          <a:p>
            <a:fld id="{904F12C2-6B70-47BE-8D0C-A492A0D8319E}" type="slidenum">
              <a:rPr lang="en-US" smtClean="0">
                <a:latin typeface="Arial" charset="0"/>
              </a:rPr>
              <a:pPr/>
              <a:t>21</a:t>
            </a:fld>
            <a:endParaRPr lang="en-US">
              <a:latin typeface="Arial" charset="0"/>
            </a:endParaRPr>
          </a:p>
        </p:txBody>
      </p:sp>
    </p:spTree>
    <p:extLst>
      <p:ext uri="{BB962C8B-B14F-4D97-AF65-F5344CB8AC3E}">
        <p14:creationId xmlns:p14="http://schemas.microsoft.com/office/powerpoint/2010/main" val="767205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A prize</a:t>
            </a:r>
            <a:r>
              <a:rPr lang="en-US" baseline="0" dirty="0"/>
              <a:t> is a given outcome. </a:t>
            </a:r>
          </a:p>
          <a:p>
            <a:r>
              <a:rPr lang="en-US" baseline="0" dirty="0"/>
              <a:t>Lotteries are mixtures with probabilities attached.</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22</a:t>
            </a:fld>
            <a:endParaRPr lang="en-US"/>
          </a:p>
        </p:txBody>
      </p:sp>
    </p:spTree>
    <p:extLst>
      <p:ext uri="{BB962C8B-B14F-4D97-AF65-F5344CB8AC3E}">
        <p14:creationId xmlns:p14="http://schemas.microsoft.com/office/powerpoint/2010/main" val="2364762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So far we’ve only been talking about </a:t>
            </a:r>
            <a:r>
              <a:rPr lang="en-US" baseline="0" dirty="0"/>
              <a:t>executing under optimal actions.  That gave us optimal values and therefore optimal behaviors.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Here we’re going to talk about </a:t>
            </a:r>
            <a:r>
              <a:rPr lang="en-US" dirty="0"/>
              <a:t>what to</a:t>
            </a:r>
            <a:r>
              <a:rPr lang="en-US" baseline="0" dirty="0"/>
              <a:t> do under a fixed policy, pi.</a:t>
            </a:r>
          </a:p>
          <a:p>
            <a:endParaRPr lang="en-US" baseline="0" dirty="0"/>
          </a:p>
          <a:p>
            <a:r>
              <a:rPr lang="en-US" baseline="0" dirty="0"/>
              <a:t>If I have a fixed policy, then I don’t have a lot choices.  I don’t have to max over the set of possible actions anymore.   Essentially the tree is pruned.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a:t>
            </a:fld>
            <a:endParaRPr lang="en-US"/>
          </a:p>
        </p:txBody>
      </p:sp>
    </p:spTree>
    <p:extLst>
      <p:ext uri="{BB962C8B-B14F-4D97-AF65-F5344CB8AC3E}">
        <p14:creationId xmlns:p14="http://schemas.microsoft.com/office/powerpoint/2010/main" val="29364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Are there good preferences and bad preferences?  What do we</a:t>
            </a:r>
            <a:r>
              <a:rPr lang="en-US" baseline="0" dirty="0"/>
              <a:t> need in order to decide is an agent is rational?</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23</a:t>
            </a:fld>
            <a:endParaRPr lang="en-US"/>
          </a:p>
        </p:txBody>
      </p:sp>
    </p:spTree>
    <p:extLst>
      <p:ext uri="{BB962C8B-B14F-4D97-AF65-F5344CB8AC3E}">
        <p14:creationId xmlns:p14="http://schemas.microsoft.com/office/powerpoint/2010/main" val="595230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138113" y="768350"/>
            <a:ext cx="6823075" cy="3838575"/>
          </a:xfrm>
          <a:ln/>
        </p:spPr>
      </p:sp>
      <p:sp>
        <p:nvSpPr>
          <p:cNvPr id="46083" name="Notes Placeholder 2"/>
          <p:cNvSpPr>
            <a:spLocks noGrp="1"/>
          </p:cNvSpPr>
          <p:nvPr>
            <p:ph type="body" idx="1"/>
          </p:nvPr>
        </p:nvSpPr>
        <p:spPr>
          <a:noFill/>
          <a:ln/>
        </p:spPr>
        <p:txBody>
          <a:bodyPr/>
          <a:lstStyle/>
          <a:p>
            <a:r>
              <a:rPr lang="en-US" dirty="0">
                <a:latin typeface="Arial" charset="0"/>
              </a:rPr>
              <a:t>Apple, banana, carrot</a:t>
            </a:r>
          </a:p>
          <a:p>
            <a:r>
              <a:rPr lang="en-US" dirty="0">
                <a:latin typeface="Arial" charset="0"/>
              </a:rPr>
              <a:t>Some things don’t make sense.</a:t>
            </a:r>
            <a:r>
              <a:rPr lang="en-US" baseline="0" dirty="0">
                <a:latin typeface="Arial" charset="0"/>
              </a:rPr>
              <a:t> </a:t>
            </a:r>
          </a:p>
          <a:p>
            <a:endParaRPr lang="en-US" baseline="0" dirty="0">
              <a:latin typeface="Arial" charset="0"/>
            </a:endParaRPr>
          </a:p>
          <a:p>
            <a:r>
              <a:rPr lang="en-US" baseline="0" dirty="0">
                <a:latin typeface="Arial" charset="0"/>
              </a:rPr>
              <a:t>... This is a defect in behavior. </a:t>
            </a:r>
            <a:endParaRPr lang="en-US" dirty="0">
              <a:latin typeface="Arial" charset="0"/>
            </a:endParaRPr>
          </a:p>
        </p:txBody>
      </p:sp>
      <p:sp>
        <p:nvSpPr>
          <p:cNvPr id="46084" name="Slide Number Placeholder 3"/>
          <p:cNvSpPr>
            <a:spLocks noGrp="1"/>
          </p:cNvSpPr>
          <p:nvPr>
            <p:ph type="sldNum" sz="quarter" idx="5"/>
          </p:nvPr>
        </p:nvSpPr>
        <p:spPr>
          <a:noFill/>
        </p:spPr>
        <p:txBody>
          <a:bodyPr/>
          <a:lstStyle/>
          <a:p>
            <a:fld id="{814A7C6D-2FF4-4AE8-921F-BA4CD0961139}" type="slidenum">
              <a:rPr lang="en-US" smtClean="0">
                <a:latin typeface="Arial" charset="0"/>
              </a:rPr>
              <a:pPr/>
              <a:t>24</a:t>
            </a:fld>
            <a:endParaRPr lang="en-US">
              <a:latin typeface="Arial" charset="0"/>
            </a:endParaRPr>
          </a:p>
        </p:txBody>
      </p:sp>
    </p:spTree>
    <p:extLst>
      <p:ext uri="{BB962C8B-B14F-4D97-AF65-F5344CB8AC3E}">
        <p14:creationId xmlns:p14="http://schemas.microsoft.com/office/powerpoint/2010/main" val="514860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err="1"/>
              <a:t>Orderability</a:t>
            </a:r>
            <a:r>
              <a:rPr lang="en-US" dirty="0"/>
              <a:t>.</a:t>
            </a:r>
            <a:r>
              <a:rPr lang="en-US" baseline="0" dirty="0"/>
              <a:t>  You have to like A better or B better or be indifferent.</a:t>
            </a:r>
          </a:p>
          <a:p>
            <a:r>
              <a:rPr lang="en-US" baseline="0" dirty="0"/>
              <a:t>Transitivity, we just saw.</a:t>
            </a:r>
          </a:p>
          <a:p>
            <a:r>
              <a:rPr lang="en-US" baseline="0" dirty="0"/>
              <a:t>Continuity.  More subtle.  If you like A better than C and B is somewhere in the middle.  Then there has to be some lottery between A and C, where you’re indifferent with B.</a:t>
            </a:r>
          </a:p>
          <a:p>
            <a:r>
              <a:rPr lang="en-US" baseline="0" dirty="0"/>
              <a:t>Substitutability.  If they’re exchangeable on their own then they are exchangeable in a lottery.</a:t>
            </a:r>
          </a:p>
          <a:p>
            <a:r>
              <a:rPr lang="en-US" baseline="0" dirty="0"/>
              <a:t>Monotonicity.  Also reasonable.  If A is better than B, and you have a lottery between A and B, then you would prefer more A in the mix.  </a:t>
            </a:r>
          </a:p>
          <a:p>
            <a:endParaRPr lang="en-US" baseline="0" dirty="0"/>
          </a:p>
          <a:p>
            <a:r>
              <a:rPr lang="en-US" baseline="0" dirty="0"/>
              <a:t>If you accept these actions, then rational preferences that obey these, then all of your behavior is describable by maximizing utilities.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25</a:t>
            </a:fld>
            <a:endParaRPr lang="en-US"/>
          </a:p>
        </p:txBody>
      </p:sp>
    </p:spTree>
    <p:extLst>
      <p:ext uri="{BB962C8B-B14F-4D97-AF65-F5344CB8AC3E}">
        <p14:creationId xmlns:p14="http://schemas.microsoft.com/office/powerpoint/2010/main" val="3262930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Here’s the theorem.</a:t>
            </a:r>
            <a:r>
              <a:rPr lang="en-US" baseline="0" dirty="0"/>
              <a:t> </a:t>
            </a:r>
          </a:p>
          <a:p>
            <a:endParaRPr lang="en-US" dirty="0"/>
          </a:p>
          <a:p>
            <a:r>
              <a:rPr lang="en-US" dirty="0"/>
              <a:t>There exists</a:t>
            </a:r>
            <a:r>
              <a:rPr lang="en-US" baseline="0" dirty="0"/>
              <a:t> a real valued function U with the following properties. </a:t>
            </a:r>
          </a:p>
          <a:p>
            <a:r>
              <a:rPr lang="en-US" baseline="0" dirty="0"/>
              <a:t>U captures your ordinal preferences. </a:t>
            </a:r>
          </a:p>
          <a:p>
            <a:r>
              <a:rPr lang="en-US" baseline="0" dirty="0"/>
              <a:t>Utility of a lottery is the expectation of the elements of the lottery.</a:t>
            </a:r>
          </a:p>
          <a:p>
            <a:r>
              <a:rPr lang="en-US" baseline="0" dirty="0"/>
              <a:t>This means the utility captures your preference not only between prizes, but between lotteries!</a:t>
            </a:r>
          </a:p>
          <a:p>
            <a:endParaRPr lang="en-US" baseline="0" dirty="0"/>
          </a:p>
          <a:p>
            <a:r>
              <a:rPr lang="en-US" baseline="0" dirty="0"/>
              <a:t>It’s amazing!  It means your utilities are preserved under expectation. </a:t>
            </a:r>
          </a:p>
          <a:p>
            <a:endParaRPr lang="en-US" baseline="0" dirty="0"/>
          </a:p>
          <a:p>
            <a:r>
              <a:rPr lang="en-US" baseline="0" dirty="0"/>
              <a:t>You want your BEHAVIORS to be consistent to the MEU </a:t>
            </a:r>
            <a:r>
              <a:rPr lang="en-US" baseline="0" dirty="0" err="1"/>
              <a:t>Princple</a:t>
            </a:r>
            <a:r>
              <a:rPr lang="en-US" baseline="0" dirty="0"/>
              <a:t>.  </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26</a:t>
            </a:fld>
            <a:endParaRPr lang="en-US"/>
          </a:p>
        </p:txBody>
      </p:sp>
    </p:spTree>
    <p:extLst>
      <p:ext uri="{BB962C8B-B14F-4D97-AF65-F5344CB8AC3E}">
        <p14:creationId xmlns:p14="http://schemas.microsoft.com/office/powerpoint/2010/main" val="337122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You can be represented with utilities! And MEU.</a:t>
            </a:r>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27</a:t>
            </a:fld>
            <a:endParaRPr lang="en-US"/>
          </a:p>
        </p:txBody>
      </p:sp>
    </p:spTree>
    <p:extLst>
      <p:ext uri="{BB962C8B-B14F-4D97-AF65-F5344CB8AC3E}">
        <p14:creationId xmlns:p14="http://schemas.microsoft.com/office/powerpoint/2010/main" val="4060491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 These are kind of morbid.  Reason about product recalls, where you’re talking about chance of death. </a:t>
            </a:r>
          </a:p>
          <a:p>
            <a:endParaRPr lang="en-US" dirty="0"/>
          </a:p>
          <a:p>
            <a:r>
              <a:rPr lang="en-US" dirty="0"/>
              <a:t>How do I actually get the real valued</a:t>
            </a:r>
            <a:r>
              <a:rPr lang="en-US" baseline="0" dirty="0"/>
              <a:t> numbers that you assign to U?</a:t>
            </a:r>
            <a:endParaRPr lang="en-US" dirty="0"/>
          </a:p>
          <a:p>
            <a:r>
              <a:rPr lang="en-US" dirty="0"/>
              <a:t>I need to ask you questions</a:t>
            </a:r>
            <a:r>
              <a:rPr lang="en-US" baseline="0" dirty="0"/>
              <a:t> about lotteries</a:t>
            </a:r>
            <a:r>
              <a:rPr lang="mr-IN" baseline="0" dirty="0"/>
              <a:t>…</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28</a:t>
            </a:fld>
            <a:endParaRPr lang="en-US"/>
          </a:p>
        </p:txBody>
      </p:sp>
    </p:spTree>
    <p:extLst>
      <p:ext uri="{BB962C8B-B14F-4D97-AF65-F5344CB8AC3E}">
        <p14:creationId xmlns:p14="http://schemas.microsoft.com/office/powerpoint/2010/main" val="2160603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Times New Roman" pitchFamily="-107" charset="0"/>
                <a:ea typeface="ＭＳ Ｐゴシック" charset="-128"/>
                <a:cs typeface="ＭＳ Ｐゴシック" charset="-128"/>
              </a:rPr>
              <a:t>Willingness to pay</a:t>
            </a:r>
            <a:r>
              <a:rPr lang="en-US" sz="1200" b="0" i="0" u="none" strike="noStrike" kern="1200" dirty="0">
                <a:solidFill>
                  <a:schemeClr val="tx1"/>
                </a:solidFill>
                <a:effectLst/>
                <a:latin typeface="Times New Roman" pitchFamily="-107" charset="0"/>
                <a:ea typeface="ＭＳ Ｐゴシック" charset="-128"/>
                <a:cs typeface="ＭＳ Ｐゴシック" charset="-128"/>
              </a:rPr>
              <a:t>[</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3" tooltip="Edit section: Willingness to pay"/>
              </a:rPr>
              <a:t>edit</a:t>
            </a:r>
            <a:r>
              <a:rPr lang="en-US" sz="1200" b="0" i="0" u="none" strike="noStrike" kern="1200" dirty="0">
                <a:solidFill>
                  <a:schemeClr val="tx1"/>
                </a:solidFill>
                <a:effectLst/>
                <a:latin typeface="Times New Roman" pitchFamily="-107" charset="0"/>
                <a:ea typeface="ＭＳ Ｐゴシック" charset="-128"/>
                <a:cs typeface="ＭＳ Ｐゴシック" charset="-128"/>
              </a:rPr>
              <a:t>]</a:t>
            </a:r>
            <a:endParaRPr lang="en-US" sz="1200" b="1" i="0" u="none" strike="noStrike" kern="1200" dirty="0">
              <a:solidFill>
                <a:schemeClr val="tx1"/>
              </a:solidFill>
              <a:effectLst/>
              <a:latin typeface="Times New Roman" pitchFamily="-107" charset="0"/>
              <a:ea typeface="ＭＳ Ｐゴシック" charset="-128"/>
              <a:cs typeface="ＭＳ Ｐゴシック" charset="-128"/>
            </a:endParaRPr>
          </a:p>
          <a:p>
            <a:r>
              <a:rPr lang="en-US" sz="1200" b="0" i="0" u="none" strike="noStrike" kern="1200" dirty="0">
                <a:solidFill>
                  <a:schemeClr val="tx1"/>
                </a:solidFill>
                <a:effectLst/>
                <a:latin typeface="Times New Roman" pitchFamily="-107" charset="0"/>
                <a:ea typeface="ＭＳ Ｐゴシック" charset="-128"/>
                <a:cs typeface="ＭＳ Ｐゴシック" charset="-128"/>
              </a:rPr>
              <a:t>An application of </a:t>
            </a:r>
            <a:r>
              <a:rPr lang="en-US" sz="1200" b="0" i="0" u="none" strike="noStrike" kern="1200" dirty="0" err="1">
                <a:solidFill>
                  <a:schemeClr val="tx1"/>
                </a:solidFill>
                <a:effectLst/>
                <a:latin typeface="Times New Roman" pitchFamily="-107" charset="0"/>
                <a:ea typeface="ＭＳ Ｐゴシック" charset="-128"/>
                <a:cs typeface="ＭＳ Ｐゴシック" charset="-128"/>
              </a:rPr>
              <a:t>micromorts</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measuring the value that humans place on risk: for example, one can consider the amount of money one would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4" tooltip="Willingness to accept"/>
              </a:rPr>
              <a:t>have to pay a person to get him or her to accept</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 one-in-a-million chance of death (or conversely the amount that someone might be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5" tooltip="Willingness to pay"/>
              </a:rPr>
              <a:t>willing to pay</a:t>
            </a:r>
            <a:r>
              <a:rPr lang="en-US" sz="1200" b="0" i="0" u="none" strike="noStrike" kern="1200" dirty="0">
                <a:solidFill>
                  <a:schemeClr val="tx1"/>
                </a:solidFill>
                <a:effectLst/>
                <a:latin typeface="Times New Roman" pitchFamily="-107" charset="0"/>
                <a:ea typeface="ＭＳ Ｐゴシック" charset="-128"/>
                <a:cs typeface="ＭＳ Ｐゴシック" charset="-128"/>
              </a:rPr>
              <a:t> to avoid a one-in-a-million chance of death). When put thus, people claim a high number but when inferred from their day-to-day actions (e.g., how much they are willing to pay for safety features on cars) a typical value is around $50 (in 2009).</a:t>
            </a:r>
            <a:r>
              <a:rPr lang="en-US" sz="1200" b="0" i="0" u="none" strike="noStrike" kern="1200" baseline="30000" dirty="0">
                <a:solidFill>
                  <a:schemeClr val="tx1"/>
                </a:solidFill>
                <a:effectLst/>
                <a:latin typeface="Times New Roman" pitchFamily="-107" charset="0"/>
                <a:ea typeface="ＭＳ Ｐゴシック" charset="-128"/>
                <a:cs typeface="ＭＳ Ｐゴシック" charset="-128"/>
                <a:hlinkClick r:id="rId6"/>
              </a:rPr>
              <a:t>[31]</a:t>
            </a:r>
            <a:r>
              <a:rPr lang="en-US" sz="1200" b="0" i="0" u="none" strike="noStrike" kern="1200" baseline="30000" dirty="0">
                <a:solidFill>
                  <a:schemeClr val="tx1"/>
                </a:solidFill>
                <a:effectLst/>
                <a:latin typeface="Times New Roman" pitchFamily="-107" charset="0"/>
                <a:ea typeface="ＭＳ Ｐゴシック" charset="-128"/>
                <a:cs typeface="ＭＳ Ｐゴシック" charset="-128"/>
                <a:hlinkClick r:id="rId7"/>
              </a:rPr>
              <a:t>[32]</a:t>
            </a:r>
            <a:r>
              <a:rPr lang="en-US" sz="1200" b="0" i="0" u="none" strike="noStrike" kern="1200" dirty="0">
                <a:solidFill>
                  <a:schemeClr val="tx1"/>
                </a:solidFill>
                <a:effectLst/>
                <a:latin typeface="Times New Roman" pitchFamily="-107" charset="0"/>
                <a:ea typeface="ＭＳ Ｐゴシック" charset="-128"/>
                <a:cs typeface="ＭＳ Ｐゴシック" charset="-128"/>
              </a:rPr>
              <a:t> However utility functions are often not linear, i.e. the more a person has already spent on their safety the less they are willing to spend to further increase their safety. Therefore, the $50 valuation should not be taken to mean that a human life (1 million </a:t>
            </a:r>
            <a:r>
              <a:rPr lang="en-US" sz="1200" b="0" i="0" u="none" strike="noStrike" kern="1200" dirty="0" err="1">
                <a:solidFill>
                  <a:schemeClr val="tx1"/>
                </a:solidFill>
                <a:effectLst/>
                <a:latin typeface="Times New Roman" pitchFamily="-107" charset="0"/>
                <a:ea typeface="ＭＳ Ｐゴシック" charset="-128"/>
                <a:cs typeface="ＭＳ Ｐゴシック" charset="-128"/>
              </a:rPr>
              <a:t>micromorts</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valued at $50,000,000. Furthermore, the local linearity of any utility curve means that the </a:t>
            </a:r>
            <a:r>
              <a:rPr lang="en-US" sz="1200" b="0" i="0" u="none" strike="noStrike" kern="1200" dirty="0" err="1">
                <a:solidFill>
                  <a:schemeClr val="tx1"/>
                </a:solidFill>
                <a:effectLst/>
                <a:latin typeface="Times New Roman" pitchFamily="-107" charset="0"/>
                <a:ea typeface="ＭＳ Ｐゴシック" charset="-128"/>
                <a:cs typeface="ＭＳ Ｐゴシック" charset="-128"/>
              </a:rPr>
              <a:t>micromort</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useful for small incremental risks and rewards, not necessarily for large risks.</a:t>
            </a:r>
            <a:r>
              <a:rPr lang="en-US" sz="1200" b="0" i="0" u="none" strike="noStrike" kern="1200" baseline="30000" dirty="0">
                <a:solidFill>
                  <a:schemeClr val="tx1"/>
                </a:solidFill>
                <a:effectLst/>
                <a:latin typeface="Times New Roman" pitchFamily="-107" charset="0"/>
                <a:ea typeface="ＭＳ Ｐゴシック" charset="-128"/>
                <a:cs typeface="ＭＳ Ｐゴシック" charset="-128"/>
                <a:hlinkClick r:id="rId7"/>
              </a:rPr>
              <a:t>[32]</a:t>
            </a:r>
            <a:endParaRPr lang="en-US" sz="1200" b="0" i="0" u="none" strike="noStrike" kern="1200" dirty="0">
              <a:solidFill>
                <a:schemeClr val="tx1"/>
              </a:solidFill>
              <a:effectLst/>
              <a:latin typeface="Times New Roman" pitchFamily="-107" charset="0"/>
              <a:ea typeface="ＭＳ Ｐゴシック" charset="-128"/>
              <a:cs typeface="ＭＳ Ｐゴシック" charset="-128"/>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29</a:t>
            </a:fld>
            <a:endParaRPr lang="en-US"/>
          </a:p>
        </p:txBody>
      </p:sp>
    </p:spTree>
    <p:extLst>
      <p:ext uri="{BB962C8B-B14F-4D97-AF65-F5344CB8AC3E}">
        <p14:creationId xmlns:p14="http://schemas.microsoft.com/office/powerpoint/2010/main" val="363778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Elicit preferences.</a:t>
            </a:r>
          </a:p>
          <a:p>
            <a:r>
              <a:rPr lang="en-US" dirty="0"/>
              <a:t>Slide the value until</a:t>
            </a:r>
            <a:r>
              <a:rPr lang="en-US" baseline="0" dirty="0"/>
              <a:t> the person becomes indifferent.  That’s the way that I can assign a number to U.</a:t>
            </a:r>
            <a:endParaRPr lang="en-US" dirty="0"/>
          </a:p>
          <a:p>
            <a:r>
              <a:rPr lang="en-US" dirty="0"/>
              <a:t>How</a:t>
            </a:r>
            <a:r>
              <a:rPr lang="en-US" baseline="0" dirty="0"/>
              <a:t> much do you NOT want to pay $30?  No change is better than paying $30, instant death is worse.</a:t>
            </a:r>
            <a:r>
              <a:rPr lang="en-US" b="1" baseline="0" dirty="0"/>
              <a:t> </a:t>
            </a:r>
            <a:br>
              <a:rPr lang="en-US" b="1" baseline="0" dirty="0"/>
            </a:br>
            <a:r>
              <a:rPr lang="en-US" b="1" baseline="0" dirty="0"/>
              <a:t>Example: Buy a bike </a:t>
            </a:r>
            <a:r>
              <a:rPr lang="en-US" b="1" baseline="0" dirty="0" err="1"/>
              <a:t>helment</a:t>
            </a:r>
            <a:r>
              <a:rPr lang="en-US" b="1" baseline="0" dirty="0"/>
              <a:t> to reduce your </a:t>
            </a:r>
            <a:r>
              <a:rPr lang="en-US" b="1" baseline="0" dirty="0" err="1"/>
              <a:t>microports</a:t>
            </a:r>
            <a:r>
              <a:rPr lang="en-US" b="1" baseline="0" dirty="0"/>
              <a:t> by 1.</a:t>
            </a:r>
            <a:endParaRPr lang="en-US" baseline="0" dirty="0"/>
          </a:p>
          <a:p>
            <a:r>
              <a:rPr lang="en-US" baseline="0" dirty="0"/>
              <a:t>Once I find that magical probability that makes you indifferent, then I know U.</a:t>
            </a:r>
          </a:p>
          <a:p>
            <a:r>
              <a:rPr lang="en-US" baseline="0" dirty="0"/>
              <a:t>If we made it worse, pay $3m be in debt forever.</a:t>
            </a:r>
            <a:endParaRPr lang="en-US" b="1"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30</a:t>
            </a:fld>
            <a:endParaRPr lang="en-US"/>
          </a:p>
        </p:txBody>
      </p:sp>
    </p:spTree>
    <p:extLst>
      <p:ext uri="{BB962C8B-B14F-4D97-AF65-F5344CB8AC3E}">
        <p14:creationId xmlns:p14="http://schemas.microsoft.com/office/powerpoint/2010/main" val="1632127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38113" y="768350"/>
            <a:ext cx="6823075" cy="3838575"/>
          </a:xfrm>
          <a:ln/>
        </p:spPr>
      </p:sp>
      <p:sp>
        <p:nvSpPr>
          <p:cNvPr id="47107" name="Notes Placeholder 2"/>
          <p:cNvSpPr>
            <a:spLocks noGrp="1"/>
          </p:cNvSpPr>
          <p:nvPr>
            <p:ph type="body" idx="1"/>
          </p:nvPr>
        </p:nvSpPr>
        <p:spPr>
          <a:noFill/>
          <a:ln/>
        </p:spPr>
        <p:txBody>
          <a:bodyPr/>
          <a:lstStyle/>
          <a:p>
            <a:r>
              <a:rPr lang="en-US" dirty="0">
                <a:latin typeface="Arial" charset="0"/>
              </a:rPr>
              <a:t>How about money?  Can we use money as a utility scale?  No!  It’s not a good utility</a:t>
            </a:r>
            <a:r>
              <a:rPr lang="en-US" baseline="0" dirty="0">
                <a:latin typeface="Arial" charset="0"/>
              </a:rPr>
              <a:t> scale.  We can talk about the utility of money, but it itself isn’t a good utility scale.  Why not?</a:t>
            </a:r>
            <a:endParaRPr lang="en-US" dirty="0">
              <a:latin typeface="Arial" charset="0"/>
            </a:endParaRPr>
          </a:p>
          <a:p>
            <a:r>
              <a:rPr lang="en-US" dirty="0">
                <a:latin typeface="Arial" charset="0"/>
              </a:rPr>
              <a:t>Imagine</a:t>
            </a:r>
            <a:r>
              <a:rPr lang="en-US" baseline="0" dirty="0">
                <a:latin typeface="Arial" charset="0"/>
              </a:rPr>
              <a:t> a lottery where you get X dollars or Y dollars.</a:t>
            </a:r>
          </a:p>
          <a:p>
            <a:r>
              <a:rPr lang="en-US" baseline="0" dirty="0">
                <a:latin typeface="Arial" charset="0"/>
              </a:rPr>
              <a:t>Obviously, how good this is depends on X, Y and p.</a:t>
            </a:r>
          </a:p>
          <a:p>
            <a:r>
              <a:rPr lang="en-US" baseline="0" dirty="0">
                <a:latin typeface="Arial" charset="0"/>
              </a:rPr>
              <a:t>Typically a utility of a lottery over money is worth less than its equivalent monetary value.</a:t>
            </a:r>
          </a:p>
          <a:p>
            <a:endParaRPr lang="en-US" baseline="0" dirty="0">
              <a:latin typeface="Arial" charset="0"/>
            </a:endParaRPr>
          </a:p>
          <a:p>
            <a:r>
              <a:rPr lang="en-US" baseline="0" dirty="0">
                <a:latin typeface="Arial" charset="0"/>
              </a:rPr>
              <a:t>You’d rather have a smaller amount that is guaranteed.</a:t>
            </a:r>
          </a:p>
          <a:p>
            <a:endParaRPr lang="en-US" baseline="0" dirty="0">
              <a:latin typeface="Arial" charset="0"/>
            </a:endParaRPr>
          </a:p>
          <a:p>
            <a:r>
              <a:rPr lang="en-US" baseline="0" dirty="0">
                <a:latin typeface="Arial" charset="0"/>
              </a:rPr>
              <a:t>How many of you would like a million dollars?</a:t>
            </a:r>
          </a:p>
          <a:p>
            <a:r>
              <a:rPr lang="en-US" baseline="0" dirty="0">
                <a:latin typeface="Arial" charset="0"/>
              </a:rPr>
              <a:t>How many of you would like a billion dollars?  How much more?  1000x more?  Maybe not?</a:t>
            </a:r>
          </a:p>
          <a:p>
            <a:r>
              <a:rPr lang="en-US" baseline="0" dirty="0">
                <a:latin typeface="Arial" charset="0"/>
              </a:rPr>
              <a:t>Let’s say I gave you a billion.  Now how much do you want a million?  Not much.</a:t>
            </a:r>
          </a:p>
          <a:p>
            <a:r>
              <a:rPr lang="en-US" baseline="0" dirty="0">
                <a:latin typeface="Arial" charset="0"/>
              </a:rPr>
              <a:t>Diminishing returns. I’m told after your first billion, your second billion has less utility.</a:t>
            </a:r>
          </a:p>
          <a:p>
            <a:r>
              <a:rPr lang="en-US" baseline="0" dirty="0">
                <a:latin typeface="Arial" charset="0"/>
              </a:rPr>
              <a:t>Same thing in the negative.  Once you’re $1b in debt, whatever, you’re too big.</a:t>
            </a:r>
            <a:endParaRPr lang="en-US" dirty="0">
              <a:latin typeface="Arial" charset="0"/>
            </a:endParaRPr>
          </a:p>
        </p:txBody>
      </p:sp>
      <p:sp>
        <p:nvSpPr>
          <p:cNvPr id="47108" name="Slide Number Placeholder 3"/>
          <p:cNvSpPr>
            <a:spLocks noGrp="1"/>
          </p:cNvSpPr>
          <p:nvPr>
            <p:ph type="sldNum" sz="quarter" idx="5"/>
          </p:nvPr>
        </p:nvSpPr>
        <p:spPr>
          <a:noFill/>
        </p:spPr>
        <p:txBody>
          <a:bodyPr/>
          <a:lstStyle/>
          <a:p>
            <a:fld id="{39A40384-0448-47C6-BDE1-0574BBB738D1}" type="slidenum">
              <a:rPr lang="en-US" smtClean="0">
                <a:latin typeface="Arial" charset="0"/>
              </a:rPr>
              <a:pPr/>
              <a:t>31</a:t>
            </a:fld>
            <a:endParaRPr lang="en-US">
              <a:latin typeface="Arial" charset="0"/>
            </a:endParaRPr>
          </a:p>
        </p:txBody>
      </p:sp>
    </p:spTree>
    <p:extLst>
      <p:ext uri="{BB962C8B-B14F-4D97-AF65-F5344CB8AC3E}">
        <p14:creationId xmlns:p14="http://schemas.microsoft.com/office/powerpoint/2010/main" val="3716793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Lottery</a:t>
            </a:r>
            <a:r>
              <a:rPr lang="en-US" baseline="0" dirty="0"/>
              <a:t> example = $1000 computer, 50% chance that you’ll get it stolen, in which case you are left with $0.</a:t>
            </a:r>
          </a:p>
          <a:p>
            <a:endParaRPr lang="en-US" baseline="0" dirty="0"/>
          </a:p>
          <a:p>
            <a:r>
              <a:rPr lang="en-US" baseline="0" dirty="0"/>
              <a:t>Certainty equivalent.  That’s how much money you would be willing to trade this lottery for.  Trade uncertainty for certainty. </a:t>
            </a:r>
          </a:p>
          <a:p>
            <a:endParaRPr lang="en-US" dirty="0"/>
          </a:p>
          <a:p>
            <a:r>
              <a:rPr lang="en-US" baseline="0" dirty="0"/>
              <a:t>Certainty equivalent.   How much would you trade this lottery for?  How many would trade this for $10?  How about $900?  How about $400?</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Because</a:t>
            </a:r>
            <a:r>
              <a:rPr lang="en-US" baseline="0" dirty="0"/>
              <a:t> of these preferences there are things like insurance. </a:t>
            </a:r>
          </a:p>
          <a:p>
            <a:r>
              <a:rPr lang="en-US" baseline="0" dirty="0"/>
              <a:t>Is insurance just a scam?  No, it’s win-win!</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32</a:t>
            </a:fld>
            <a:endParaRPr lang="en-US"/>
          </a:p>
        </p:txBody>
      </p:sp>
    </p:spTree>
    <p:extLst>
      <p:ext uri="{BB962C8B-B14F-4D97-AF65-F5344CB8AC3E}">
        <p14:creationId xmlns:p14="http://schemas.microsoft.com/office/powerpoint/2010/main" val="1218253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Under optimal policies one thing we needed to do was to calculate</a:t>
            </a:r>
            <a:r>
              <a:rPr lang="en-US" baseline="0" dirty="0"/>
              <a:t> the utility of a state.</a:t>
            </a:r>
          </a:p>
          <a:p>
            <a:endParaRPr lang="en-US" baseline="0" dirty="0"/>
          </a:p>
          <a:p>
            <a:r>
              <a:rPr lang="en-US" baseline="0" dirty="0"/>
              <a:t>We’ll need to do that again.  Now it’s actually easier.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We need to write an equation.  We used to write a maximum.  We don’t need to do that anymore.  But we still need to consider all possible outcomes. </a:t>
            </a:r>
            <a:endParaRPr lang="en-US" dirty="0"/>
          </a:p>
          <a:p>
            <a:r>
              <a:rPr lang="en-US" baseline="0" dirty="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a:t>
            </a:fld>
            <a:endParaRPr lang="en-US"/>
          </a:p>
        </p:txBody>
      </p:sp>
    </p:spTree>
    <p:extLst>
      <p:ext uri="{BB962C8B-B14F-4D97-AF65-F5344CB8AC3E}">
        <p14:creationId xmlns:p14="http://schemas.microsoft.com/office/powerpoint/2010/main" val="1411826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Are humans perfectly rational?  Here’s a classic experiment</a:t>
            </a:r>
          </a:p>
          <a:p>
            <a:r>
              <a:rPr lang="en-US" dirty="0"/>
              <a:t>B is the clear winner.</a:t>
            </a:r>
          </a:p>
          <a:p>
            <a:r>
              <a:rPr lang="en-US" dirty="0"/>
              <a:t>C is the winner.</a:t>
            </a:r>
          </a:p>
          <a:p>
            <a:endParaRPr lang="en-US" dirty="0"/>
          </a:p>
          <a:p>
            <a:r>
              <a:rPr lang="en-US" dirty="0"/>
              <a:t>Most people prefer C over D.  </a:t>
            </a:r>
          </a:p>
          <a:p>
            <a:r>
              <a:rPr lang="en-US" dirty="0"/>
              <a:t>Multiply C and D by 4</a:t>
            </a:r>
            <a:r>
              <a:rPr lang="en-US" baseline="0" dirty="0"/>
              <a:t> and get the </a:t>
            </a:r>
            <a:r>
              <a:rPr lang="en-US" baseline="0"/>
              <a:t>opposite conclusion 0.2*4 = 0.8, 0.25*4 = 1, so 0.8 U($4k) &gt; 1.0 * U($3k)</a:t>
            </a:r>
            <a:endParaRPr lang="en-US"/>
          </a:p>
          <a:p>
            <a:endParaRPr lang="en-US" dirty="0"/>
          </a:p>
          <a:p>
            <a:r>
              <a:rPr lang="en-US" dirty="0"/>
              <a:t>So what the heck?  You’re making irrational preferences?  Are you irrational or did</a:t>
            </a:r>
            <a:r>
              <a:rPr lang="en-US" baseline="0" dirty="0"/>
              <a:t> I do something wrong?</a:t>
            </a:r>
          </a:p>
          <a:p>
            <a:r>
              <a:rPr lang="en-US" baseline="0" dirty="0"/>
              <a:t>There’s a lot going on.</a:t>
            </a:r>
          </a:p>
          <a:p>
            <a:r>
              <a:rPr lang="en-US" baseline="0" dirty="0"/>
              <a:t>Prize B said 100% chance of 3k.  0 is actually important. </a:t>
            </a:r>
          </a:p>
          <a:p>
            <a:r>
              <a:rPr lang="en-US" baseline="0" dirty="0"/>
              <a:t>What do you get if you choose A, and you win $0?  You get the  feeling of stupidity.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33</a:t>
            </a:fld>
            <a:endParaRPr lang="en-US"/>
          </a:p>
        </p:txBody>
      </p:sp>
    </p:spTree>
    <p:extLst>
      <p:ext uri="{BB962C8B-B14F-4D97-AF65-F5344CB8AC3E}">
        <p14:creationId xmlns:p14="http://schemas.microsoft.com/office/powerpoint/2010/main" val="214181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an example of policy evaluation. How about this one?  It’s bad.  The agent can simulate it in its head and decide that it is bad.</a:t>
            </a:r>
          </a:p>
          <a:p>
            <a:endParaRPr lang="en-US" dirty="0"/>
          </a:p>
          <a:p>
            <a:r>
              <a:rPr lang="en-US" dirty="0"/>
              <a:t>This one</a:t>
            </a:r>
            <a:r>
              <a:rPr lang="en-US" baseline="0" dirty="0"/>
              <a:t> looks better.  The robot can think about it and decide that it’s better than the previous one. </a:t>
            </a:r>
          </a:p>
          <a:p>
            <a:endParaRPr lang="en-US" baseline="0" dirty="0"/>
          </a:p>
          <a:p>
            <a:r>
              <a:rPr lang="en-US" baseline="0" dirty="0"/>
              <a:t>If it’s got a choice then it will pick this policy.</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5</a:t>
            </a:fld>
            <a:endParaRPr lang="en-US"/>
          </a:p>
        </p:txBody>
      </p:sp>
    </p:spTree>
    <p:extLst>
      <p:ext uri="{BB962C8B-B14F-4D97-AF65-F5344CB8AC3E}">
        <p14:creationId xmlns:p14="http://schemas.microsoft.com/office/powerpoint/2010/main" val="293051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how the values work</a:t>
            </a:r>
            <a:r>
              <a:rPr lang="en-US" baseline="0" dirty="0"/>
              <a:t> out. </a:t>
            </a:r>
          </a:p>
          <a:p>
            <a:endParaRPr lang="en-US" baseline="0" dirty="0"/>
          </a:p>
          <a:p>
            <a:r>
              <a:rPr lang="en-US" baseline="0" dirty="0"/>
              <a:t>The always go right one doesn’t work out so well in less you’re on the exit square.  But importantly, it has values.  So we can evaluate how good it is.</a:t>
            </a:r>
          </a:p>
          <a:p>
            <a:endParaRPr lang="en-US" baseline="0" dirty="0"/>
          </a:p>
          <a:p>
            <a:r>
              <a:rPr lang="en-US" baseline="0" dirty="0"/>
              <a:t>The second has better values.</a:t>
            </a:r>
          </a:p>
          <a:p>
            <a:endParaRPr lang="en-US" baseline="0" dirty="0"/>
          </a:p>
          <a:p>
            <a:r>
              <a:rPr lang="en-US" dirty="0"/>
              <a:t>The reason we want to evaluate policies, is</a:t>
            </a:r>
            <a:r>
              <a:rPr lang="en-US" baseline="0" dirty="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a:t>
            </a:fld>
            <a:endParaRPr lang="en-US"/>
          </a:p>
        </p:txBody>
      </p:sp>
    </p:spTree>
    <p:extLst>
      <p:ext uri="{BB962C8B-B14F-4D97-AF65-F5344CB8AC3E}">
        <p14:creationId xmlns:p14="http://schemas.microsoft.com/office/powerpoint/2010/main" val="1236737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One way is to look at it just like value iteration.</a:t>
            </a:r>
          </a:p>
          <a:p>
            <a:endParaRPr lang="en-US" dirty="0"/>
          </a:p>
          <a:p>
            <a:r>
              <a:rPr lang="en-US" dirty="0"/>
              <a:t>At V_0, give 0.</a:t>
            </a:r>
          </a:p>
          <a:p>
            <a:endParaRPr lang="en-US" dirty="0"/>
          </a:p>
          <a:p>
            <a:r>
              <a:rPr lang="en-US" dirty="0"/>
              <a:t>Then recursively,</a:t>
            </a:r>
            <a:r>
              <a:rPr lang="en-US" baseline="0" dirty="0"/>
              <a:t> compute it for iteratively higher k.</a:t>
            </a:r>
          </a:p>
          <a:p>
            <a:r>
              <a:rPr lang="en-US" baseline="0" dirty="0"/>
              <a:t>Imagine I have k+1 time steps left.</a:t>
            </a:r>
          </a:p>
          <a:p>
            <a:r>
              <a:rPr lang="en-US" baseline="0" dirty="0"/>
              <a:t>Take the action pi of S.  </a:t>
            </a:r>
          </a:p>
          <a:p>
            <a:r>
              <a:rPr lang="en-US" baseline="0" dirty="0"/>
              <a:t>Average over all possible states s’</a:t>
            </a:r>
          </a:p>
          <a:p>
            <a:r>
              <a:rPr lang="en-US" baseline="0" dirty="0"/>
              <a:t>Add the instantaneous reward R </a:t>
            </a:r>
          </a:p>
          <a:p>
            <a:r>
              <a:rPr lang="en-US" baseline="0" dirty="0"/>
              <a:t>plus the discounted future reward at the landing state s until the end of time.</a:t>
            </a:r>
          </a:p>
          <a:p>
            <a:endParaRPr lang="en-US" baseline="0" dirty="0"/>
          </a:p>
          <a:p>
            <a:r>
              <a:rPr lang="en-US" baseline="0" dirty="0"/>
              <a:t>This is more efficient than standard value iteration.  </a:t>
            </a:r>
          </a:p>
          <a:p>
            <a:r>
              <a:rPr lang="en-US" baseline="0" dirty="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a:p>
          <a:p>
            <a:r>
              <a:rPr lang="en-US" baseline="0" dirty="0"/>
              <a:t>This O(S^2) no longer has the A term. </a:t>
            </a:r>
          </a:p>
          <a:p>
            <a:endParaRPr lang="en-US" baseline="0" dirty="0"/>
          </a:p>
          <a:p>
            <a:r>
              <a:rPr lang="en-US" dirty="0"/>
              <a:t>Without</a:t>
            </a:r>
            <a:r>
              <a:rPr lang="en-US" baseline="0" dirty="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a:t>
            </a:fld>
            <a:endParaRPr lang="en-US"/>
          </a:p>
        </p:txBody>
      </p:sp>
    </p:spTree>
    <p:extLst>
      <p:ext uri="{BB962C8B-B14F-4D97-AF65-F5344CB8AC3E}">
        <p14:creationId xmlns:p14="http://schemas.microsoft.com/office/powerpoint/2010/main" val="187339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so we just looked at the situation where</a:t>
            </a:r>
            <a:r>
              <a:rPr lang="en-US" baseline="0" dirty="0"/>
              <a:t> we are given a policy, and we need to assign values to it.</a:t>
            </a:r>
          </a:p>
          <a:p>
            <a:r>
              <a:rPr lang="en-US" baseline="0" dirty="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a:t>
            </a:fld>
            <a:endParaRPr lang="en-US"/>
          </a:p>
        </p:txBody>
      </p:sp>
    </p:spTree>
    <p:extLst>
      <p:ext uri="{BB962C8B-B14F-4D97-AF65-F5344CB8AC3E}">
        <p14:creationId xmlns:p14="http://schemas.microsoft.com/office/powerpoint/2010/main" val="525736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Let’s</a:t>
            </a:r>
            <a:r>
              <a:rPr lang="en-US" baseline="0" dirty="0"/>
              <a:t> compute the actions to take given the values.</a:t>
            </a:r>
          </a:p>
          <a:p>
            <a:r>
              <a:rPr lang="en-US" baseline="0" dirty="0"/>
              <a:t>Someone gives us the optimal values.</a:t>
            </a:r>
          </a:p>
          <a:p>
            <a:r>
              <a:rPr lang="en-US" baseline="0" dirty="0"/>
              <a:t>How should I act? </a:t>
            </a:r>
          </a:p>
          <a:p>
            <a:r>
              <a:rPr lang="en-US" baseline="0" dirty="0"/>
              <a:t>Look at the interesting square on the ledge.</a:t>
            </a:r>
          </a:p>
          <a:p>
            <a:r>
              <a:rPr lang="en-US" baseline="0" dirty="0"/>
              <a:t>.89 </a:t>
            </a:r>
            <a:r>
              <a:rPr lang="mr-IN" baseline="0" dirty="0"/>
              <a:t>–</a:t>
            </a:r>
            <a:r>
              <a:rPr lang="en-US" baseline="0" dirty="0"/>
              <a:t> that’s not bad.  Should I choose to go North?  South?  It turns out that here we shouldn’t go north to the .98, but we shouldn’t head in that direction.  We should hit the wall and wait to move up by chance.  </a:t>
            </a:r>
          </a:p>
          <a:p>
            <a:r>
              <a:rPr lang="en-US" baseline="0" dirty="0"/>
              <a:t>The values let you figure out that the square to the north is better than you, but not how to get there.</a:t>
            </a:r>
          </a:p>
          <a:p>
            <a:r>
              <a:rPr lang="en-US" baseline="0" dirty="0"/>
              <a:t> So it’s not obvious how to act optimally given the values.</a:t>
            </a:r>
          </a:p>
          <a:p>
            <a:endParaRPr lang="en-US" baseline="0" dirty="0"/>
          </a:p>
          <a:p>
            <a:r>
              <a:rPr lang="en-US" baseline="0" dirty="0"/>
              <a:t>If you didn’t have the helpful arrows here, and you only had the optimal values, how would you figure out how to act.</a:t>
            </a:r>
          </a:p>
          <a:p>
            <a:r>
              <a:rPr lang="en-US" baseline="0" dirty="0"/>
              <a:t>The answer to that is you basically have to do </a:t>
            </a:r>
            <a:r>
              <a:rPr lang="en-US" baseline="0" dirty="0" err="1"/>
              <a:t>expectimax</a:t>
            </a:r>
            <a:r>
              <a:rPr lang="en-US" baseline="0" dirty="0"/>
              <a:t>. </a:t>
            </a:r>
          </a:p>
          <a:p>
            <a:r>
              <a:rPr lang="en-US" dirty="0"/>
              <a:t>You have to unroll this and see which was the action that gave rise to these values.</a:t>
            </a:r>
          </a:p>
          <a:p>
            <a:r>
              <a:rPr lang="en-US" dirty="0"/>
              <a:t>We</a:t>
            </a:r>
            <a:r>
              <a:rPr lang="en-US" baseline="0" dirty="0"/>
              <a:t> don’t have to do it very deeply.  We’ll see when we unroll it we’ll need to </a:t>
            </a:r>
            <a:r>
              <a:rPr lang="en-US" baseline="0" dirty="0" err="1"/>
              <a:t>recurse</a:t>
            </a:r>
            <a:r>
              <a:rPr lang="en-US" baseline="0" dirty="0"/>
              <a:t>, but we’ve already got those actions, so we only have to go one step deep.</a:t>
            </a:r>
          </a:p>
          <a:p>
            <a:endParaRPr lang="en-US" baseline="0" dirty="0"/>
          </a:p>
          <a:p>
            <a:r>
              <a:rPr lang="en-US" baseline="0" dirty="0"/>
              <a:t>[write equation on the board, initially omitting </a:t>
            </a:r>
            <a:r>
              <a:rPr lang="en-US" baseline="0" dirty="0" err="1"/>
              <a:t>argmax</a:t>
            </a:r>
            <a:r>
              <a:rPr lang="en-US" baseline="0" dirty="0"/>
              <a:t>]</a:t>
            </a:r>
          </a:p>
          <a:p>
            <a:r>
              <a:rPr lang="mr-IN" baseline="0" dirty="0"/>
              <a:t>…</a:t>
            </a:r>
            <a:endParaRPr lang="en-US" baseline="0" dirty="0"/>
          </a:p>
          <a:p>
            <a:r>
              <a:rPr lang="en-US" baseline="0" dirty="0"/>
              <a:t>The discounted future is given to us, since we have V*(s).</a:t>
            </a:r>
          </a:p>
          <a:p>
            <a:r>
              <a:rPr lang="en-US" baseline="0" dirty="0"/>
              <a:t>Notation over a is </a:t>
            </a:r>
            <a:r>
              <a:rPr lang="en-US" baseline="0" dirty="0" err="1"/>
              <a:t>arg</a:t>
            </a:r>
            <a:r>
              <a:rPr lang="en-US" baseline="0" dirty="0"/>
              <a:t> max.  Instead of giving me the maximum value, it gives me the action a that achieves the maximum.</a:t>
            </a:r>
          </a:p>
          <a:p>
            <a:endParaRPr lang="en-US" dirty="0"/>
          </a:p>
          <a:p>
            <a:r>
              <a:rPr lang="en-US" dirty="0"/>
              <a:t>This one step look ahead</a:t>
            </a:r>
            <a:r>
              <a:rPr lang="en-US" baseline="0" dirty="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a:t>
            </a:fld>
            <a:endParaRPr lang="en-US"/>
          </a:p>
        </p:txBody>
      </p:sp>
    </p:spTree>
    <p:extLst>
      <p:ext uri="{BB962C8B-B14F-4D97-AF65-F5344CB8AC3E}">
        <p14:creationId xmlns:p14="http://schemas.microsoft.com/office/powerpoint/2010/main" val="1789541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What about q-values?  This is less intuitive</a:t>
            </a:r>
            <a:r>
              <a:rPr lang="en-US" baseline="0" dirty="0"/>
              <a:t> to think about than the regular values.</a:t>
            </a:r>
          </a:p>
          <a:p>
            <a:endParaRPr lang="en-US" baseline="0" dirty="0"/>
          </a:p>
          <a:p>
            <a:r>
              <a:rPr lang="en-US" baseline="0" dirty="0"/>
              <a:t>Let’s think about the state where we’re on the ledge again.  What action should we take now?  It’s trivial!</a:t>
            </a:r>
          </a:p>
          <a:p>
            <a:endParaRPr lang="en-US" baseline="0" dirty="0"/>
          </a:p>
          <a:p>
            <a:r>
              <a:rPr lang="en-US" baseline="0" dirty="0"/>
              <a:t>Essentially, they have already unrolled the state for you.</a:t>
            </a:r>
          </a:p>
          <a:p>
            <a:endParaRPr lang="en-US" baseline="0" dirty="0"/>
          </a:p>
          <a:p>
            <a:r>
              <a:rPr lang="en-US" baseline="0" dirty="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10</a:t>
            </a:fld>
            <a:endParaRPr lang="en-US"/>
          </a:p>
        </p:txBody>
      </p:sp>
    </p:spTree>
    <p:extLst>
      <p:ext uri="{BB962C8B-B14F-4D97-AF65-F5344CB8AC3E}">
        <p14:creationId xmlns:p14="http://schemas.microsoft.com/office/powerpoint/2010/main" val="1952451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4.xml"/><Relationship Id="rId7" Type="http://schemas.openxmlformats.org/officeDocument/2006/relationships/image" Target="../media/image26.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5.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9.wmf"/><Relationship Id="rId5" Type="http://schemas.openxmlformats.org/officeDocument/2006/relationships/oleObject" Target="../embeddings/oleObject1.bin"/><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0.wmf"/><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wmf"/></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15FB3-CFDD-9D42-BDC4-7508205BD445}"/>
              </a:ext>
            </a:extLst>
          </p:cNvPr>
          <p:cNvSpPr>
            <a:spLocks noGrp="1"/>
          </p:cNvSpPr>
          <p:nvPr>
            <p:ph type="title"/>
          </p:nvPr>
        </p:nvSpPr>
        <p:spPr/>
        <p:txBody>
          <a:bodyPr/>
          <a:lstStyle/>
          <a:p>
            <a:pPr algn="l"/>
            <a:r>
              <a:rPr lang="en-US" dirty="0"/>
              <a:t>Reminders</a:t>
            </a:r>
          </a:p>
        </p:txBody>
      </p:sp>
      <p:sp>
        <p:nvSpPr>
          <p:cNvPr id="4" name="Content Placeholder 3">
            <a:extLst>
              <a:ext uri="{FF2B5EF4-FFF2-40B4-BE49-F238E27FC236}">
                <a16:creationId xmlns:a16="http://schemas.microsoft.com/office/drawing/2014/main" id="{3711350E-4162-F342-8982-4CFC16DEA3CA}"/>
              </a:ext>
            </a:extLst>
          </p:cNvPr>
          <p:cNvSpPr>
            <a:spLocks noGrp="1"/>
          </p:cNvSpPr>
          <p:nvPr>
            <p:ph sz="half" idx="1"/>
          </p:nvPr>
        </p:nvSpPr>
        <p:spPr>
          <a:xfrm>
            <a:off x="306011" y="1117600"/>
            <a:ext cx="6780590" cy="5588000"/>
          </a:xfrm>
        </p:spPr>
        <p:txBody>
          <a:bodyPr>
            <a:noAutofit/>
          </a:bodyPr>
          <a:lstStyle/>
          <a:p>
            <a:r>
              <a:rPr lang="en-US" sz="2300" dirty="0"/>
              <a:t>14 days until the American election.  I voted.  Did you?</a:t>
            </a:r>
          </a:p>
          <a:p>
            <a:r>
              <a:rPr lang="en-US" sz="2300" dirty="0"/>
              <a:t>HW5 due tonight at 11:59pm Eastern.</a:t>
            </a:r>
          </a:p>
          <a:p>
            <a:r>
              <a:rPr lang="en-US" sz="2300" dirty="0"/>
              <a:t>Quiz 6 on </a:t>
            </a:r>
            <a:r>
              <a:rPr lang="en-US" sz="2300" dirty="0" err="1"/>
              <a:t>Expectimax</a:t>
            </a:r>
            <a:r>
              <a:rPr lang="en-US" sz="2300" dirty="0"/>
              <a:t> and Utilities is due tomorrow.</a:t>
            </a:r>
          </a:p>
          <a:p>
            <a:r>
              <a:rPr lang="en-US" sz="2300" dirty="0"/>
              <a:t>Piazza poll on whether to allow partners on HW.</a:t>
            </a:r>
          </a:p>
          <a:p>
            <a:endParaRPr lang="en-US" sz="2300" dirty="0"/>
          </a:p>
          <a:p>
            <a:r>
              <a:rPr lang="en-US" sz="2300" dirty="0"/>
              <a:t>Midterm details:</a:t>
            </a:r>
          </a:p>
          <a:p>
            <a:r>
              <a:rPr lang="en-US" sz="2300" dirty="0"/>
              <a:t>* No HW from Oct 20-27.</a:t>
            </a:r>
            <a:br>
              <a:rPr lang="en-US" sz="2300" dirty="0"/>
            </a:br>
            <a:r>
              <a:rPr lang="en-US" sz="2300" dirty="0"/>
              <a:t>* Tues Oct 20: Practice midterm released (for credit)</a:t>
            </a:r>
            <a:br>
              <a:rPr lang="en-US" sz="2300" dirty="0"/>
            </a:br>
            <a:r>
              <a:rPr lang="en-US" sz="2300" dirty="0"/>
              <a:t>* Saturday Oct 24: Practice midterm is due.</a:t>
            </a:r>
            <a:br>
              <a:rPr lang="en-US" sz="2300" dirty="0"/>
            </a:br>
            <a:r>
              <a:rPr lang="en-US" sz="2300" dirty="0"/>
              <a:t>* Midterm available Monday Oct 26 and Tuesday Oct 27.</a:t>
            </a:r>
            <a:br>
              <a:rPr lang="en-US" sz="2300" dirty="0"/>
            </a:br>
            <a:r>
              <a:rPr lang="en-US" sz="2300" dirty="0"/>
              <a:t>* 3 hour block.  Open book, open notes, no collaboration.</a:t>
            </a:r>
          </a:p>
        </p:txBody>
      </p:sp>
      <p:pic>
        <p:nvPicPr>
          <p:cNvPr id="3074" name="Picture 2" descr="Protect the Republic | Wookieepedia | Fandom">
            <a:extLst>
              <a:ext uri="{FF2B5EF4-FFF2-40B4-BE49-F238E27FC236}">
                <a16:creationId xmlns:a16="http://schemas.microsoft.com/office/drawing/2014/main" id="{8A6B9F31-9486-5A4F-962F-C63F8A78A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0"/>
            <a:ext cx="52435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44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Q-Values</a:t>
            </a:r>
          </a:p>
        </p:txBody>
      </p:sp>
      <p:sp>
        <p:nvSpPr>
          <p:cNvPr id="1733635" name="Rectangle 3"/>
          <p:cNvSpPr>
            <a:spLocks noGrp="1" noChangeArrowheads="1"/>
          </p:cNvSpPr>
          <p:nvPr>
            <p:ph idx="1"/>
          </p:nvPr>
        </p:nvSpPr>
        <p:spPr/>
        <p:txBody>
          <a:bodyPr/>
          <a:lstStyle/>
          <a:p>
            <a:r>
              <a:rPr lang="en-US" sz="2800" dirty="0"/>
              <a:t>Let’s imagine we have the optimal q-values:</a:t>
            </a:r>
          </a:p>
          <a:p>
            <a:endParaRPr lang="en-US" sz="2800" dirty="0"/>
          </a:p>
          <a:p>
            <a:r>
              <a:rPr lang="en-US" sz="2800" dirty="0"/>
              <a:t>How should we act?</a:t>
            </a:r>
          </a:p>
          <a:p>
            <a:pPr lvl="1"/>
            <a:r>
              <a:rPr lang="en-US" sz="2400" dirty="0"/>
              <a:t>Completely trivial to decide!</a:t>
            </a:r>
          </a:p>
          <a:p>
            <a:endParaRPr lang="en-US" sz="2800" dirty="0"/>
          </a:p>
          <a:p>
            <a:pPr lvl="1"/>
            <a:endParaRPr lang="en-US" sz="2400" dirty="0"/>
          </a:p>
          <a:p>
            <a:pPr lvl="1"/>
            <a:endParaRPr lang="en-US" sz="2400" dirty="0"/>
          </a:p>
          <a:p>
            <a:pPr lvl="1"/>
            <a:endParaRPr lang="en-US" sz="2400" dirty="0"/>
          </a:p>
          <a:p>
            <a:pPr lvl="1"/>
            <a:endParaRPr lang="en-US" sz="2400" dirty="0"/>
          </a:p>
          <a:p>
            <a:r>
              <a:rPr lang="en-US" sz="2800" dirty="0"/>
              <a:t>Important lesson: actions are easier to select from q-values than values!</a:t>
            </a:r>
          </a:p>
          <a:p>
            <a:pPr lvl="1"/>
            <a:endParaRPr lang="en-US" sz="2400" dirty="0"/>
          </a:p>
          <a:p>
            <a:pPr lvl="1"/>
            <a:endParaRPr lang="en-US" sz="2400" dirty="0"/>
          </a:p>
          <a:p>
            <a:pPr lvl="1"/>
            <a:endParaRPr lang="en-US" sz="2400" dirty="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20885686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1224392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242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Policy Iteration</a:t>
            </a:r>
          </a:p>
        </p:txBody>
      </p:sp>
      <p:sp>
        <p:nvSpPr>
          <p:cNvPr id="1761283" name="Rectangle 3"/>
          <p:cNvSpPr>
            <a:spLocks noGrp="1" noChangeArrowheads="1"/>
          </p:cNvSpPr>
          <p:nvPr>
            <p:ph idx="1"/>
          </p:nvPr>
        </p:nvSpPr>
        <p:spPr/>
        <p:txBody>
          <a:bodyPr/>
          <a:lstStyle/>
          <a:p>
            <a:r>
              <a:rPr lang="en-US" sz="2800" dirty="0"/>
              <a:t>Alternative approach for optimal values:</a:t>
            </a:r>
          </a:p>
          <a:p>
            <a:pPr lvl="1"/>
            <a:r>
              <a:rPr lang="en-US" sz="2400" dirty="0">
                <a:solidFill>
                  <a:srgbClr val="CC0000"/>
                </a:solidFill>
              </a:rPr>
              <a:t>Step 1: Policy evaluation: </a:t>
            </a:r>
            <a:r>
              <a:rPr lang="en-US" sz="2400" dirty="0"/>
              <a:t>calculate utilities for some fixed policy (not optimal utilities!) until convergence</a:t>
            </a:r>
          </a:p>
          <a:p>
            <a:pPr lvl="1"/>
            <a:r>
              <a:rPr lang="en-US" sz="2400" dirty="0">
                <a:solidFill>
                  <a:srgbClr val="CC0000"/>
                </a:solidFill>
              </a:rPr>
              <a:t>Step 2: Policy improvement: </a:t>
            </a:r>
            <a:r>
              <a:rPr lang="en-US" sz="2400" dirty="0"/>
              <a:t>update policy using one-step look-ahead with resulting converged (but not optimal!) utilities as future values</a:t>
            </a:r>
          </a:p>
          <a:p>
            <a:pPr lvl="1"/>
            <a:r>
              <a:rPr lang="en-US" sz="2400" dirty="0"/>
              <a:t>Repeat steps until policy converges</a:t>
            </a:r>
          </a:p>
          <a:p>
            <a:pPr lvl="1"/>
            <a:endParaRPr lang="en-US" sz="2400" dirty="0"/>
          </a:p>
          <a:p>
            <a:r>
              <a:rPr lang="en-US" sz="2800" dirty="0"/>
              <a:t>This is </a:t>
            </a:r>
            <a:r>
              <a:rPr lang="en-US" sz="2800" dirty="0">
                <a:solidFill>
                  <a:srgbClr val="CC0000"/>
                </a:solidFill>
              </a:rPr>
              <a:t>policy iteration</a:t>
            </a:r>
          </a:p>
          <a:p>
            <a:pPr lvl="1"/>
            <a:r>
              <a:rPr lang="en-US" sz="2400" dirty="0"/>
              <a:t>It’s still optimal!</a:t>
            </a:r>
          </a:p>
          <a:p>
            <a:pPr lvl="1"/>
            <a:r>
              <a:rPr lang="en-US" sz="2400" dirty="0"/>
              <a:t>Can converge (much) faster under some conditions</a:t>
            </a:r>
          </a:p>
        </p:txBody>
      </p:sp>
    </p:spTree>
    <p:extLst>
      <p:ext uri="{BB962C8B-B14F-4D97-AF65-F5344CB8AC3E}">
        <p14:creationId xmlns:p14="http://schemas.microsoft.com/office/powerpoint/2010/main" val="59993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Policy Iteration</a:t>
            </a:r>
          </a:p>
        </p:txBody>
      </p:sp>
      <p:sp>
        <p:nvSpPr>
          <p:cNvPr id="1762307" name="Rectangle 3"/>
          <p:cNvSpPr>
            <a:spLocks noGrp="1" noChangeArrowheads="1"/>
          </p:cNvSpPr>
          <p:nvPr>
            <p:ph idx="1"/>
          </p:nvPr>
        </p:nvSpPr>
        <p:spPr/>
        <p:txBody>
          <a:bodyPr/>
          <a:lstStyle/>
          <a:p>
            <a:pPr lvl="3"/>
            <a:endParaRPr lang="en-US" sz="1200" dirty="0"/>
          </a:p>
          <a:p>
            <a:r>
              <a:rPr lang="en-US" sz="2400" dirty="0"/>
              <a:t>Step 1 (Policy Evaluation): For fixed current policy </a:t>
            </a:r>
            <a:r>
              <a:rPr lang="en-US" sz="2400" dirty="0">
                <a:sym typeface="Symbol" pitchFamily="18" charset="2"/>
              </a:rPr>
              <a:t>, find values with policy evaluation:</a:t>
            </a:r>
          </a:p>
          <a:p>
            <a:pPr lvl="1"/>
            <a:r>
              <a:rPr lang="en-US" sz="2000" dirty="0">
                <a:sym typeface="Symbol" pitchFamily="18" charset="2"/>
              </a:rPr>
              <a:t>Iterate until values converge:</a:t>
            </a:r>
          </a:p>
          <a:p>
            <a:endParaRPr lang="en-US" sz="2400" dirty="0">
              <a:sym typeface="Symbol" pitchFamily="18" charset="2"/>
            </a:endParaRPr>
          </a:p>
          <a:p>
            <a:endParaRPr lang="en-US" sz="2400" dirty="0">
              <a:sym typeface="Symbol" pitchFamily="18" charset="2"/>
            </a:endParaRPr>
          </a:p>
          <a:p>
            <a:endParaRPr lang="en-US" sz="2400" dirty="0">
              <a:sym typeface="Symbol" pitchFamily="18" charset="2"/>
            </a:endParaRPr>
          </a:p>
          <a:p>
            <a:r>
              <a:rPr lang="en-US" sz="2400" dirty="0"/>
              <a:t>Step 2 (Policy Improvement): For fixed values, get a better policy using policy extraction</a:t>
            </a:r>
          </a:p>
          <a:p>
            <a:pPr lvl="1"/>
            <a:r>
              <a:rPr lang="en-US" sz="2000" dirty="0"/>
              <a:t>One-step look-ahead:</a:t>
            </a:r>
          </a:p>
          <a:p>
            <a:endParaRPr lang="en-US" sz="2400" dirty="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198561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Comparison</a:t>
            </a:r>
          </a:p>
        </p:txBody>
      </p:sp>
      <p:sp>
        <p:nvSpPr>
          <p:cNvPr id="33795" name="Rectangle 3"/>
          <p:cNvSpPr>
            <a:spLocks noGrp="1" noChangeArrowheads="1"/>
          </p:cNvSpPr>
          <p:nvPr>
            <p:ph idx="1"/>
          </p:nvPr>
        </p:nvSpPr>
        <p:spPr>
          <a:xfrm>
            <a:off x="457200" y="1447800"/>
            <a:ext cx="11201400" cy="5257800"/>
          </a:xfrm>
        </p:spPr>
        <p:txBody>
          <a:bodyPr/>
          <a:lstStyle/>
          <a:p>
            <a:r>
              <a:rPr lang="en-US" sz="2400" dirty="0"/>
              <a:t>Both value iteration and policy iteration compute the same thing (all optimal values)</a:t>
            </a:r>
          </a:p>
          <a:p>
            <a:pPr lvl="3"/>
            <a:endParaRPr lang="en-US" sz="1200" dirty="0"/>
          </a:p>
          <a:p>
            <a:r>
              <a:rPr lang="en-US" sz="2400" dirty="0"/>
              <a:t>In value iteration:</a:t>
            </a:r>
          </a:p>
          <a:p>
            <a:pPr lvl="1"/>
            <a:r>
              <a:rPr lang="en-US" sz="2200" dirty="0"/>
              <a:t>Every iteration updates both the values and (implicitly) the policy</a:t>
            </a:r>
          </a:p>
          <a:p>
            <a:pPr lvl="1"/>
            <a:r>
              <a:rPr lang="en-US" sz="2200" dirty="0"/>
              <a:t>We don’t track the policy, but taking the max over actions implicitly </a:t>
            </a:r>
            <a:r>
              <a:rPr lang="en-US" sz="2200" dirty="0" err="1"/>
              <a:t>recomputes</a:t>
            </a:r>
            <a:r>
              <a:rPr lang="en-US" sz="2200" dirty="0"/>
              <a:t> it</a:t>
            </a:r>
          </a:p>
          <a:p>
            <a:pPr lvl="3"/>
            <a:endParaRPr lang="en-US" sz="1200" dirty="0"/>
          </a:p>
          <a:p>
            <a:r>
              <a:rPr lang="en-US" sz="2400" dirty="0"/>
              <a:t>In policy iteration:</a:t>
            </a:r>
          </a:p>
          <a:p>
            <a:pPr lvl="1"/>
            <a:r>
              <a:rPr lang="en-US" sz="2200" dirty="0"/>
              <a:t>We do several passes that update utilities with fixed policy (each pass is fast because we consider only one action, not all of them)</a:t>
            </a:r>
          </a:p>
          <a:p>
            <a:pPr lvl="1"/>
            <a:r>
              <a:rPr lang="en-US" sz="2200" dirty="0"/>
              <a:t>After the policy is evaluated, a new policy is chosen (slow like a value iteration pass)</a:t>
            </a:r>
          </a:p>
          <a:p>
            <a:pPr lvl="1"/>
            <a:r>
              <a:rPr lang="en-US" sz="2200" dirty="0"/>
              <a:t>The new policy will be better (or we’re done)</a:t>
            </a:r>
          </a:p>
          <a:p>
            <a:pPr lvl="4"/>
            <a:endParaRPr lang="en-US" sz="1200" dirty="0"/>
          </a:p>
          <a:p>
            <a:pPr>
              <a:spcBef>
                <a:spcPts val="1200"/>
              </a:spcBef>
            </a:pPr>
            <a:r>
              <a:rPr lang="en-US" sz="2400" dirty="0"/>
              <a:t>Both are dynamic programs for solving MDPs</a:t>
            </a:r>
          </a:p>
        </p:txBody>
      </p:sp>
    </p:spTree>
    <p:extLst>
      <p:ext uri="{BB962C8B-B14F-4D97-AF65-F5344CB8AC3E}">
        <p14:creationId xmlns:p14="http://schemas.microsoft.com/office/powerpoint/2010/main" val="3139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MDP Algorithms</a:t>
            </a:r>
          </a:p>
        </p:txBody>
      </p:sp>
      <p:sp>
        <p:nvSpPr>
          <p:cNvPr id="3" name="Content Placeholder 2"/>
          <p:cNvSpPr>
            <a:spLocks noGrp="1"/>
          </p:cNvSpPr>
          <p:nvPr>
            <p:ph idx="1"/>
          </p:nvPr>
        </p:nvSpPr>
        <p:spPr/>
        <p:txBody>
          <a:bodyPr/>
          <a:lstStyle/>
          <a:p>
            <a:r>
              <a:rPr lang="en-US" sz="2800" dirty="0"/>
              <a:t>So you want to….</a:t>
            </a:r>
          </a:p>
          <a:p>
            <a:pPr lvl="1"/>
            <a:r>
              <a:rPr lang="en-US" sz="2400" dirty="0"/>
              <a:t>Compute optimal values: use value iteration or policy iteration</a:t>
            </a:r>
          </a:p>
          <a:p>
            <a:pPr lvl="1"/>
            <a:r>
              <a:rPr lang="en-US" sz="2400" dirty="0"/>
              <a:t>Compute values for a particular policy: use policy evaluation</a:t>
            </a:r>
          </a:p>
          <a:p>
            <a:pPr lvl="1"/>
            <a:r>
              <a:rPr lang="en-US" sz="2400" dirty="0"/>
              <a:t>Turn your values into a policy: use policy extraction (one-step </a:t>
            </a:r>
            <a:r>
              <a:rPr lang="en-US" sz="2400" dirty="0" err="1"/>
              <a:t>lookahead</a:t>
            </a:r>
            <a:r>
              <a:rPr lang="en-US" sz="2400" dirty="0"/>
              <a:t>)</a:t>
            </a:r>
          </a:p>
          <a:p>
            <a:pPr lvl="1"/>
            <a:endParaRPr lang="en-US" sz="2400" dirty="0"/>
          </a:p>
          <a:p>
            <a:r>
              <a:rPr lang="en-US" sz="2800" dirty="0"/>
              <a:t>These all look the same!</a:t>
            </a:r>
          </a:p>
          <a:p>
            <a:pPr lvl="1"/>
            <a:r>
              <a:rPr lang="en-US" sz="2400" dirty="0"/>
              <a:t>They basically are – they are all variations of Bellman updates</a:t>
            </a:r>
          </a:p>
          <a:p>
            <a:pPr lvl="1"/>
            <a:r>
              <a:rPr lang="en-US" sz="2400" dirty="0"/>
              <a:t>They all use one-step </a:t>
            </a:r>
            <a:r>
              <a:rPr lang="en-US" sz="2400" dirty="0" err="1"/>
              <a:t>lookahead</a:t>
            </a:r>
            <a:r>
              <a:rPr lang="en-US" sz="2400" dirty="0"/>
              <a:t> </a:t>
            </a:r>
            <a:r>
              <a:rPr lang="en-US" sz="2400" dirty="0" err="1"/>
              <a:t>expectimax</a:t>
            </a:r>
            <a:r>
              <a:rPr lang="en-US" sz="2400" dirty="0"/>
              <a:t> fragments</a:t>
            </a:r>
          </a:p>
          <a:p>
            <a:pPr lvl="1"/>
            <a:r>
              <a:rPr lang="en-US" sz="2400" dirty="0"/>
              <a:t>They differ only in whether we plug in a fixed policy or max over actions</a:t>
            </a:r>
          </a:p>
        </p:txBody>
      </p:sp>
    </p:spTree>
    <p:extLst>
      <p:ext uri="{BB962C8B-B14F-4D97-AF65-F5344CB8AC3E}">
        <p14:creationId xmlns:p14="http://schemas.microsoft.com/office/powerpoint/2010/main" val="98715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ADA98-7EAA-C546-9D6C-E80DF12ED951}"/>
              </a:ext>
            </a:extLst>
          </p:cNvPr>
          <p:cNvSpPr>
            <a:spLocks noGrp="1"/>
          </p:cNvSpPr>
          <p:nvPr>
            <p:ph type="title"/>
          </p:nvPr>
        </p:nvSpPr>
        <p:spPr/>
        <p:txBody>
          <a:bodyPr/>
          <a:lstStyle/>
          <a:p>
            <a:r>
              <a:rPr lang="en-US" dirty="0"/>
              <a:t>Utilities</a:t>
            </a:r>
          </a:p>
        </p:txBody>
      </p:sp>
      <p:sp>
        <p:nvSpPr>
          <p:cNvPr id="3" name="Content Placeholder 2">
            <a:extLst>
              <a:ext uri="{FF2B5EF4-FFF2-40B4-BE49-F238E27FC236}">
                <a16:creationId xmlns:a16="http://schemas.microsoft.com/office/drawing/2014/main" id="{D74C4367-5957-A14B-8C85-473B7F73A83F}"/>
              </a:ext>
            </a:extLst>
          </p:cNvPr>
          <p:cNvSpPr>
            <a:spLocks noGrp="1"/>
          </p:cNvSpPr>
          <p:nvPr>
            <p:ph idx="1"/>
          </p:nvPr>
        </p:nvSpPr>
        <p:spPr>
          <a:xfrm>
            <a:off x="406400" y="1397001"/>
            <a:ext cx="5842000" cy="4729164"/>
          </a:xfrm>
        </p:spPr>
        <p:txBody>
          <a:bodyPr/>
          <a:lstStyle/>
          <a:p>
            <a:r>
              <a:rPr lang="en-US" dirty="0"/>
              <a:t>Read Chapter 16 of the textbook (sections 16.1-16.3)</a:t>
            </a:r>
          </a:p>
        </p:txBody>
      </p:sp>
      <p:pic>
        <p:nvPicPr>
          <p:cNvPr id="4" name="Picture 4" descr="Russell &amp; Norvig, Artificial Intelligence: A Modern Approach, 4th Edition |  Pearson">
            <a:extLst>
              <a:ext uri="{FF2B5EF4-FFF2-40B4-BE49-F238E27FC236}">
                <a16:creationId xmlns:a16="http://schemas.microsoft.com/office/drawing/2014/main" id="{418915E5-9FC2-4946-9BDB-E41BFB12504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62800" y="1397001"/>
            <a:ext cx="3913099"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804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Maximum Expected Utility</a:t>
            </a:r>
          </a:p>
        </p:txBody>
      </p:sp>
      <p:sp>
        <p:nvSpPr>
          <p:cNvPr id="19459" name="Rectangle 3"/>
          <p:cNvSpPr>
            <a:spLocks noGrp="1" noChangeArrowheads="1"/>
          </p:cNvSpPr>
          <p:nvPr>
            <p:ph idx="1"/>
          </p:nvPr>
        </p:nvSpPr>
        <p:spPr>
          <a:xfrm>
            <a:off x="304800" y="1752600"/>
            <a:ext cx="11582400" cy="3394472"/>
          </a:xfrm>
        </p:spPr>
        <p:txBody>
          <a:bodyPr/>
          <a:lstStyle/>
          <a:p>
            <a:pPr>
              <a:lnSpc>
                <a:spcPct val="90000"/>
              </a:lnSpc>
            </a:pPr>
            <a:r>
              <a:rPr lang="en-US" sz="2200" dirty="0"/>
              <a:t>Why should we average utilities?  Why not </a:t>
            </a:r>
            <a:r>
              <a:rPr lang="en-US" sz="2200" dirty="0" err="1"/>
              <a:t>minimax</a:t>
            </a:r>
            <a:r>
              <a:rPr lang="en-US" sz="2200" dirty="0"/>
              <a:t>?</a:t>
            </a:r>
          </a:p>
          <a:p>
            <a:pPr>
              <a:lnSpc>
                <a:spcPct val="90000"/>
              </a:lnSpc>
            </a:pPr>
            <a:endParaRPr lang="en-US" sz="2200" dirty="0"/>
          </a:p>
          <a:p>
            <a:pPr>
              <a:lnSpc>
                <a:spcPct val="90000"/>
              </a:lnSpc>
            </a:pPr>
            <a:r>
              <a:rPr lang="en-US" sz="2200" dirty="0"/>
              <a:t>Principle of maximum expected utility:</a:t>
            </a:r>
          </a:p>
          <a:p>
            <a:pPr lvl="1">
              <a:lnSpc>
                <a:spcPct val="90000"/>
              </a:lnSpc>
            </a:pPr>
            <a:r>
              <a:rPr lang="en-US" sz="2200" dirty="0"/>
              <a:t>A rational agent should choose the action that </a:t>
            </a:r>
            <a:r>
              <a:rPr lang="en-US" sz="2200" dirty="0">
                <a:solidFill>
                  <a:srgbClr val="CC0000"/>
                </a:solidFill>
              </a:rPr>
              <a:t>maximizes its expected utility, given its knowledge</a:t>
            </a:r>
            <a:endParaRPr lang="en-US" sz="2200" dirty="0"/>
          </a:p>
          <a:p>
            <a:r>
              <a:rPr lang="en-US" sz="2200" dirty="0"/>
              <a:t>Questions:</a:t>
            </a:r>
          </a:p>
          <a:p>
            <a:pPr lvl="1"/>
            <a:r>
              <a:rPr lang="en-US" sz="2200" dirty="0"/>
              <a:t>Where do utilities come from?</a:t>
            </a:r>
          </a:p>
          <a:p>
            <a:pPr lvl="1"/>
            <a:r>
              <a:rPr lang="en-US" sz="2200" dirty="0"/>
              <a:t>How do we know such utilities even exist?</a:t>
            </a:r>
          </a:p>
          <a:p>
            <a:pPr lvl="1"/>
            <a:r>
              <a:rPr lang="en-US" sz="2200" dirty="0"/>
              <a:t>How do we know that averaging even makes sense?</a:t>
            </a:r>
          </a:p>
          <a:p>
            <a:pPr lvl="1"/>
            <a:r>
              <a:rPr lang="en-US" sz="2200" dirty="0"/>
              <a:t>What if our behavior (preferences) can’t be described by utilities?</a:t>
            </a:r>
          </a:p>
          <a:p>
            <a:pPr>
              <a:lnSpc>
                <a:spcPct val="90000"/>
              </a:lnSpc>
            </a:pPr>
            <a:endParaRPr lang="en-US" sz="2200" dirty="0"/>
          </a:p>
        </p:txBody>
      </p:sp>
    </p:spTree>
    <p:extLst>
      <p:ext uri="{BB962C8B-B14F-4D97-AF65-F5344CB8AC3E}">
        <p14:creationId xmlns:p14="http://schemas.microsoft.com/office/powerpoint/2010/main" val="156303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5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5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5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5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3581400" y="2668464"/>
            <a:ext cx="4914900" cy="290148"/>
            <a:chOff x="2743200" y="2414952"/>
            <a:chExt cx="6553200" cy="386864"/>
          </a:xfrm>
        </p:grpSpPr>
        <p:sp>
          <p:nvSpPr>
            <p:cNvPr id="33" name="AutoShape 6"/>
            <p:cNvSpPr>
              <a:spLocks noChangeArrowheads="1"/>
            </p:cNvSpPr>
            <p:nvPr/>
          </p:nvSpPr>
          <p:spPr bwMode="auto">
            <a:xfrm rot="10800000">
              <a:off x="2743200" y="2414952"/>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4" name="AutoShape 6"/>
            <p:cNvSpPr>
              <a:spLocks noChangeArrowheads="1"/>
            </p:cNvSpPr>
            <p:nvPr/>
          </p:nvSpPr>
          <p:spPr bwMode="auto">
            <a:xfrm rot="10800000">
              <a:off x="44196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5" name="AutoShape 6"/>
            <p:cNvSpPr>
              <a:spLocks noChangeArrowheads="1"/>
            </p:cNvSpPr>
            <p:nvPr/>
          </p:nvSpPr>
          <p:spPr bwMode="auto">
            <a:xfrm rot="10800000">
              <a:off x="71628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6" name="AutoShape 6"/>
            <p:cNvSpPr>
              <a:spLocks noChangeArrowheads="1"/>
            </p:cNvSpPr>
            <p:nvPr/>
          </p:nvSpPr>
          <p:spPr bwMode="auto">
            <a:xfrm rot="10800000">
              <a:off x="8820150" y="2420816"/>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grpSp>
      <p:sp>
        <p:nvSpPr>
          <p:cNvPr id="10242" name="Rectangle 2"/>
          <p:cNvSpPr>
            <a:spLocks noGrp="1" noChangeArrowheads="1"/>
          </p:cNvSpPr>
          <p:nvPr>
            <p:ph type="title"/>
          </p:nvPr>
        </p:nvSpPr>
        <p:spPr/>
        <p:txBody>
          <a:bodyPr/>
          <a:lstStyle/>
          <a:p>
            <a:r>
              <a:rPr lang="en-US"/>
              <a:t>What Utilities to Use?</a:t>
            </a:r>
          </a:p>
        </p:txBody>
      </p:sp>
      <p:sp>
        <p:nvSpPr>
          <p:cNvPr id="10243" name="Rectangle 3"/>
          <p:cNvSpPr>
            <a:spLocks noGrp="1" noChangeArrowheads="1"/>
          </p:cNvSpPr>
          <p:nvPr>
            <p:ph idx="1"/>
          </p:nvPr>
        </p:nvSpPr>
        <p:spPr>
          <a:xfrm>
            <a:off x="1109662" y="4054476"/>
            <a:ext cx="10015538" cy="2346324"/>
          </a:xfrm>
        </p:spPr>
        <p:txBody>
          <a:bodyPr/>
          <a:lstStyle/>
          <a:p>
            <a:r>
              <a:rPr lang="en-US" sz="2200" dirty="0"/>
              <a:t>For worst-case </a:t>
            </a:r>
            <a:r>
              <a:rPr lang="en-US" sz="2200" dirty="0" err="1"/>
              <a:t>minimax</a:t>
            </a:r>
            <a:r>
              <a:rPr lang="en-US" sz="2200" dirty="0"/>
              <a:t> reasoning, terminal function scale doesn’t matter</a:t>
            </a:r>
          </a:p>
          <a:p>
            <a:pPr lvl="1"/>
            <a:r>
              <a:rPr lang="en-US" sz="2200" dirty="0"/>
              <a:t>We just want better states to have higher evaluations (get the ordering right)</a:t>
            </a:r>
          </a:p>
          <a:p>
            <a:pPr lvl="1"/>
            <a:r>
              <a:rPr lang="en-US" sz="2200" dirty="0"/>
              <a:t>We call this </a:t>
            </a:r>
            <a:r>
              <a:rPr lang="en-US" sz="2200" dirty="0">
                <a:solidFill>
                  <a:srgbClr val="C00000"/>
                </a:solidFill>
              </a:rPr>
              <a:t>insensitivity to monotonic transformations</a:t>
            </a:r>
          </a:p>
          <a:p>
            <a:pPr lvl="2"/>
            <a:endParaRPr lang="en-US" sz="2200" dirty="0"/>
          </a:p>
          <a:p>
            <a:r>
              <a:rPr lang="en-US" sz="2200" dirty="0"/>
              <a:t>For average-case </a:t>
            </a:r>
            <a:r>
              <a:rPr lang="en-US" sz="2200" dirty="0" err="1"/>
              <a:t>expectimax</a:t>
            </a:r>
            <a:r>
              <a:rPr lang="en-US" sz="2200" dirty="0"/>
              <a:t> reasoning, we need </a:t>
            </a:r>
            <a:r>
              <a:rPr lang="en-US" sz="2200" i="1" dirty="0"/>
              <a:t>magnitudes</a:t>
            </a:r>
            <a:r>
              <a:rPr lang="en-US" sz="2200" dirty="0"/>
              <a:t> to be meaningful</a:t>
            </a:r>
          </a:p>
        </p:txBody>
      </p:sp>
      <p:cxnSp>
        <p:nvCxnSpPr>
          <p:cNvPr id="10260" name="AutoShape 43"/>
          <p:cNvCxnSpPr>
            <a:cxnSpLocks noChangeShapeType="1"/>
            <a:stCxn id="10261" idx="4"/>
            <a:endCxn id="9" idx="0"/>
          </p:cNvCxnSpPr>
          <p:nvPr/>
        </p:nvCxnSpPr>
        <p:spPr bwMode="auto">
          <a:xfrm rot="16200000" flipH="1">
            <a:off x="3777853" y="2953941"/>
            <a:ext cx="185738" cy="221456"/>
          </a:xfrm>
          <a:prstGeom prst="straightConnector1">
            <a:avLst/>
          </a:prstGeom>
          <a:noFill/>
          <a:ln w="9525">
            <a:solidFill>
              <a:schemeClr val="tx1"/>
            </a:solidFill>
            <a:round/>
            <a:headEnd/>
            <a:tailEnd type="triangle" w="med" len="med"/>
          </a:ln>
        </p:spPr>
      </p:cxnSp>
      <p:sp>
        <p:nvSpPr>
          <p:cNvPr id="8" name="Rectangle 7"/>
          <p:cNvSpPr/>
          <p:nvPr/>
        </p:nvSpPr>
        <p:spPr bwMode="auto">
          <a:xfrm>
            <a:off x="3352800" y="3157538"/>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9" name="Rectangle 8"/>
          <p:cNvSpPr/>
          <p:nvPr/>
        </p:nvSpPr>
        <p:spPr bwMode="auto">
          <a:xfrm>
            <a:off x="3752850" y="3157538"/>
            <a:ext cx="4572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a:t>
            </a:r>
          </a:p>
        </p:txBody>
      </p:sp>
      <p:cxnSp>
        <p:nvCxnSpPr>
          <p:cNvPr id="10264" name="AutoShape 43"/>
          <p:cNvCxnSpPr>
            <a:cxnSpLocks noChangeShapeType="1"/>
            <a:stCxn id="10261" idx="4"/>
            <a:endCxn id="8" idx="0"/>
          </p:cNvCxnSpPr>
          <p:nvPr/>
        </p:nvCxnSpPr>
        <p:spPr bwMode="auto">
          <a:xfrm rot="5400000">
            <a:off x="3549253" y="2946798"/>
            <a:ext cx="185738" cy="235744"/>
          </a:xfrm>
          <a:prstGeom prst="straightConnector1">
            <a:avLst/>
          </a:prstGeom>
          <a:noFill/>
          <a:ln w="9525">
            <a:solidFill>
              <a:schemeClr val="tx1"/>
            </a:solidFill>
            <a:round/>
            <a:headEnd/>
            <a:tailEnd type="triangle" w="med" len="med"/>
          </a:ln>
        </p:spPr>
      </p:cxnSp>
      <p:cxnSp>
        <p:nvCxnSpPr>
          <p:cNvPr id="10265" name="AutoShape 43"/>
          <p:cNvCxnSpPr>
            <a:cxnSpLocks noChangeShapeType="1"/>
            <a:stCxn id="10266" idx="4"/>
            <a:endCxn id="21" idx="0"/>
          </p:cNvCxnSpPr>
          <p:nvPr/>
        </p:nvCxnSpPr>
        <p:spPr bwMode="auto">
          <a:xfrm rot="16200000" flipH="1">
            <a:off x="5049440" y="2925367"/>
            <a:ext cx="185738" cy="250031"/>
          </a:xfrm>
          <a:prstGeom prst="straightConnector1">
            <a:avLst/>
          </a:prstGeom>
          <a:noFill/>
          <a:ln w="9525">
            <a:solidFill>
              <a:schemeClr val="tx1"/>
            </a:solidFill>
            <a:round/>
            <a:headEnd/>
            <a:tailEnd type="triangle" w="med" len="med"/>
          </a:ln>
        </p:spPr>
      </p:cxnSp>
      <p:sp>
        <p:nvSpPr>
          <p:cNvPr id="20" name="Rectangle 19"/>
          <p:cNvSpPr/>
          <p:nvPr/>
        </p:nvSpPr>
        <p:spPr bwMode="auto">
          <a:xfrm>
            <a:off x="455295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20</a:t>
            </a:r>
          </a:p>
        </p:txBody>
      </p:sp>
      <p:sp>
        <p:nvSpPr>
          <p:cNvPr id="21" name="Rectangle 20"/>
          <p:cNvSpPr/>
          <p:nvPr/>
        </p:nvSpPr>
        <p:spPr bwMode="auto">
          <a:xfrm>
            <a:off x="506730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30</a:t>
            </a:r>
          </a:p>
        </p:txBody>
      </p:sp>
      <p:cxnSp>
        <p:nvCxnSpPr>
          <p:cNvPr id="10269" name="AutoShape 43"/>
          <p:cNvCxnSpPr>
            <a:cxnSpLocks noChangeShapeType="1"/>
            <a:stCxn id="10266" idx="4"/>
            <a:endCxn id="20" idx="0"/>
          </p:cNvCxnSpPr>
          <p:nvPr/>
        </p:nvCxnSpPr>
        <p:spPr bwMode="auto">
          <a:xfrm rot="5400000">
            <a:off x="4792266" y="2918224"/>
            <a:ext cx="185738" cy="264319"/>
          </a:xfrm>
          <a:prstGeom prst="straightConnector1">
            <a:avLst/>
          </a:prstGeom>
          <a:noFill/>
          <a:ln w="9525">
            <a:solidFill>
              <a:schemeClr val="tx1"/>
            </a:solidFill>
            <a:round/>
            <a:headEnd/>
            <a:tailEnd type="triangle" w="med" len="med"/>
          </a:ln>
        </p:spPr>
      </p:cxnSp>
      <p:cxnSp>
        <p:nvCxnSpPr>
          <p:cNvPr id="23" name="AutoShape 43"/>
          <p:cNvCxnSpPr>
            <a:cxnSpLocks noChangeShapeType="1"/>
            <a:stCxn id="10272" idx="3"/>
            <a:endCxn id="10266" idx="0"/>
          </p:cNvCxnSpPr>
          <p:nvPr/>
        </p:nvCxnSpPr>
        <p:spPr bwMode="auto">
          <a:xfrm rot="16200000" flipH="1">
            <a:off x="4613672" y="2225278"/>
            <a:ext cx="171450" cy="635794"/>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cxnSp>
        <p:nvCxnSpPr>
          <p:cNvPr id="10271" name="AutoShape 43"/>
          <p:cNvCxnSpPr>
            <a:cxnSpLocks noChangeShapeType="1"/>
            <a:stCxn id="10272" idx="3"/>
            <a:endCxn id="10261" idx="0"/>
          </p:cNvCxnSpPr>
          <p:nvPr/>
        </p:nvCxnSpPr>
        <p:spPr bwMode="auto">
          <a:xfrm rot="5400000">
            <a:off x="3977878" y="2239567"/>
            <a:ext cx="185738" cy="621506"/>
          </a:xfrm>
          <a:prstGeom prst="straightConnector1">
            <a:avLst/>
          </a:prstGeom>
          <a:noFill/>
          <a:ln w="9525">
            <a:solidFill>
              <a:schemeClr val="tx1"/>
            </a:solidFill>
            <a:round/>
            <a:headEnd/>
            <a:tailEnd type="triangle" w="med" len="med"/>
          </a:ln>
        </p:spPr>
      </p:cxnSp>
      <p:sp>
        <p:nvSpPr>
          <p:cNvPr id="10272" name="Isosceles Triangle 32"/>
          <p:cNvSpPr>
            <a:spLocks noChangeArrowheads="1"/>
          </p:cNvSpPr>
          <p:nvPr/>
        </p:nvSpPr>
        <p:spPr bwMode="auto">
          <a:xfrm>
            <a:off x="4210050" y="2171700"/>
            <a:ext cx="342900" cy="28575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
        <p:nvSpPr>
          <p:cNvPr id="55" name="Right Arrow 54"/>
          <p:cNvSpPr/>
          <p:nvPr/>
        </p:nvSpPr>
        <p:spPr>
          <a:xfrm>
            <a:off x="5767388" y="3086100"/>
            <a:ext cx="700087" cy="400050"/>
          </a:xfrm>
          <a:prstGeom prst="rightArrow">
            <a:avLst>
              <a:gd name="adj1" fmla="val 100000"/>
              <a:gd name="adj2" fmla="val 26972"/>
            </a:avLst>
          </a:prstGeom>
          <a:ln>
            <a:prstDash val="sysDot"/>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latin typeface="Calibri"/>
                <a:cs typeface="Calibri"/>
              </a:rPr>
              <a:t>x</a:t>
            </a:r>
            <a:r>
              <a:rPr lang="en-US" baseline="30000" dirty="0">
                <a:latin typeface="Calibri"/>
                <a:cs typeface="Calibri"/>
              </a:rPr>
              <a:t>2</a:t>
            </a:r>
          </a:p>
        </p:txBody>
      </p:sp>
      <p:cxnSp>
        <p:nvCxnSpPr>
          <p:cNvPr id="10247" name="AutoShape 43"/>
          <p:cNvCxnSpPr>
            <a:cxnSpLocks noChangeShapeType="1"/>
            <a:stCxn id="10248" idx="4"/>
            <a:endCxn id="64" idx="0"/>
          </p:cNvCxnSpPr>
          <p:nvPr/>
        </p:nvCxnSpPr>
        <p:spPr bwMode="auto">
          <a:xfrm rot="16200000" flipH="1">
            <a:off x="7092553" y="2953941"/>
            <a:ext cx="185738" cy="221456"/>
          </a:xfrm>
          <a:prstGeom prst="straightConnector1">
            <a:avLst/>
          </a:prstGeom>
          <a:noFill/>
          <a:ln w="9525">
            <a:solidFill>
              <a:schemeClr val="tx1"/>
            </a:solidFill>
            <a:round/>
            <a:headEnd/>
            <a:tailEnd type="triangle" w="med" len="med"/>
          </a:ln>
        </p:spPr>
      </p:cxnSp>
      <p:sp>
        <p:nvSpPr>
          <p:cNvPr id="63" name="Rectangle 62"/>
          <p:cNvSpPr/>
          <p:nvPr/>
        </p:nvSpPr>
        <p:spPr bwMode="auto">
          <a:xfrm>
            <a:off x="6667500" y="3157538"/>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64" name="Rectangle 63"/>
          <p:cNvSpPr/>
          <p:nvPr/>
        </p:nvSpPr>
        <p:spPr bwMode="auto">
          <a:xfrm>
            <a:off x="7067550" y="3157538"/>
            <a:ext cx="4572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1600</a:t>
            </a:r>
          </a:p>
        </p:txBody>
      </p:sp>
      <p:cxnSp>
        <p:nvCxnSpPr>
          <p:cNvPr id="10251" name="AutoShape 43"/>
          <p:cNvCxnSpPr>
            <a:cxnSpLocks noChangeShapeType="1"/>
            <a:stCxn id="10248" idx="4"/>
            <a:endCxn id="63" idx="0"/>
          </p:cNvCxnSpPr>
          <p:nvPr/>
        </p:nvCxnSpPr>
        <p:spPr bwMode="auto">
          <a:xfrm rot="5400000">
            <a:off x="6863953" y="2946798"/>
            <a:ext cx="185738" cy="235744"/>
          </a:xfrm>
          <a:prstGeom prst="straightConnector1">
            <a:avLst/>
          </a:prstGeom>
          <a:noFill/>
          <a:ln w="9525">
            <a:solidFill>
              <a:schemeClr val="tx1"/>
            </a:solidFill>
            <a:round/>
            <a:headEnd/>
            <a:tailEnd type="triangle" w="med" len="med"/>
          </a:ln>
        </p:spPr>
      </p:cxnSp>
      <p:cxnSp>
        <p:nvCxnSpPr>
          <p:cNvPr id="10252" name="AutoShape 43"/>
          <p:cNvCxnSpPr>
            <a:cxnSpLocks noChangeShapeType="1"/>
            <a:stCxn id="10253" idx="4"/>
            <a:endCxn id="69" idx="0"/>
          </p:cNvCxnSpPr>
          <p:nvPr/>
        </p:nvCxnSpPr>
        <p:spPr bwMode="auto">
          <a:xfrm rot="16200000" flipH="1">
            <a:off x="8364140" y="2925367"/>
            <a:ext cx="185738" cy="250031"/>
          </a:xfrm>
          <a:prstGeom prst="straightConnector1">
            <a:avLst/>
          </a:prstGeom>
          <a:noFill/>
          <a:ln w="9525">
            <a:solidFill>
              <a:schemeClr val="tx1"/>
            </a:solidFill>
            <a:round/>
            <a:headEnd/>
            <a:tailEnd type="triangle" w="med" len="med"/>
          </a:ln>
        </p:spPr>
      </p:cxnSp>
      <p:grpSp>
        <p:nvGrpSpPr>
          <p:cNvPr id="39" name="Group 38"/>
          <p:cNvGrpSpPr/>
          <p:nvPr/>
        </p:nvGrpSpPr>
        <p:grpSpPr>
          <a:xfrm>
            <a:off x="3595688" y="2628900"/>
            <a:ext cx="4900613" cy="342900"/>
            <a:chOff x="2762250" y="2362200"/>
            <a:chExt cx="6534150" cy="457200"/>
          </a:xfrm>
        </p:grpSpPr>
        <p:sp>
          <p:nvSpPr>
            <p:cNvPr id="10261" name="Oval 39"/>
            <p:cNvSpPr>
              <a:spLocks noChangeArrowheads="1"/>
            </p:cNvSpPr>
            <p:nvPr/>
          </p:nvSpPr>
          <p:spPr bwMode="auto">
            <a:xfrm>
              <a:off x="2762250" y="238125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66" name="Oval 39"/>
            <p:cNvSpPr>
              <a:spLocks noChangeArrowheads="1"/>
            </p:cNvSpPr>
            <p:nvPr/>
          </p:nvSpPr>
          <p:spPr bwMode="auto">
            <a:xfrm>
              <a:off x="4438650" y="236220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48" name="Oval 39"/>
            <p:cNvSpPr>
              <a:spLocks noChangeArrowheads="1"/>
            </p:cNvSpPr>
            <p:nvPr/>
          </p:nvSpPr>
          <p:spPr bwMode="auto">
            <a:xfrm>
              <a:off x="7181850" y="238125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53" name="Oval 39"/>
            <p:cNvSpPr>
              <a:spLocks noChangeArrowheads="1"/>
            </p:cNvSpPr>
            <p:nvPr/>
          </p:nvSpPr>
          <p:spPr bwMode="auto">
            <a:xfrm>
              <a:off x="8858250" y="236220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grpSp>
      <p:sp>
        <p:nvSpPr>
          <p:cNvPr id="68" name="Rectangle 67"/>
          <p:cNvSpPr/>
          <p:nvPr/>
        </p:nvSpPr>
        <p:spPr bwMode="auto">
          <a:xfrm>
            <a:off x="786765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400</a:t>
            </a:r>
          </a:p>
        </p:txBody>
      </p:sp>
      <p:sp>
        <p:nvSpPr>
          <p:cNvPr id="69" name="Rectangle 68"/>
          <p:cNvSpPr/>
          <p:nvPr/>
        </p:nvSpPr>
        <p:spPr bwMode="auto">
          <a:xfrm>
            <a:off x="838200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900</a:t>
            </a:r>
          </a:p>
        </p:txBody>
      </p:sp>
      <p:cxnSp>
        <p:nvCxnSpPr>
          <p:cNvPr id="10256" name="AutoShape 43"/>
          <p:cNvCxnSpPr>
            <a:cxnSpLocks noChangeShapeType="1"/>
            <a:stCxn id="10253" idx="4"/>
            <a:endCxn id="68" idx="0"/>
          </p:cNvCxnSpPr>
          <p:nvPr/>
        </p:nvCxnSpPr>
        <p:spPr bwMode="auto">
          <a:xfrm rot="5400000">
            <a:off x="8106966" y="2918224"/>
            <a:ext cx="185738" cy="264319"/>
          </a:xfrm>
          <a:prstGeom prst="straightConnector1">
            <a:avLst/>
          </a:prstGeom>
          <a:noFill/>
          <a:ln w="9525">
            <a:solidFill>
              <a:schemeClr val="tx1"/>
            </a:solidFill>
            <a:round/>
            <a:headEnd/>
            <a:tailEnd type="triangle" w="med" len="med"/>
          </a:ln>
        </p:spPr>
      </p:cxnSp>
      <p:cxnSp>
        <p:nvCxnSpPr>
          <p:cNvPr id="10257" name="AutoShape 43"/>
          <p:cNvCxnSpPr>
            <a:cxnSpLocks noChangeShapeType="1"/>
            <a:stCxn id="10259" idx="3"/>
            <a:endCxn id="10253" idx="0"/>
          </p:cNvCxnSpPr>
          <p:nvPr/>
        </p:nvCxnSpPr>
        <p:spPr bwMode="auto">
          <a:xfrm rot="16200000" flipH="1">
            <a:off x="7928372" y="2225278"/>
            <a:ext cx="171450" cy="635794"/>
          </a:xfrm>
          <a:prstGeom prst="straightConnector1">
            <a:avLst/>
          </a:prstGeom>
          <a:noFill/>
          <a:ln w="9525">
            <a:solidFill>
              <a:schemeClr val="tx1"/>
            </a:solidFill>
            <a:round/>
            <a:headEnd/>
            <a:tailEnd type="triangle" w="med" len="med"/>
          </a:ln>
        </p:spPr>
      </p:cxnSp>
      <p:cxnSp>
        <p:nvCxnSpPr>
          <p:cNvPr id="72" name="AutoShape 43"/>
          <p:cNvCxnSpPr>
            <a:cxnSpLocks noChangeShapeType="1"/>
            <a:stCxn id="10259" idx="3"/>
            <a:endCxn id="10248" idx="0"/>
          </p:cNvCxnSpPr>
          <p:nvPr/>
        </p:nvCxnSpPr>
        <p:spPr bwMode="auto">
          <a:xfrm rot="5400000">
            <a:off x="7292578" y="2239566"/>
            <a:ext cx="185738" cy="621506"/>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sp>
        <p:nvSpPr>
          <p:cNvPr id="10259" name="Isosceles Triangle 72"/>
          <p:cNvSpPr>
            <a:spLocks noChangeArrowheads="1"/>
          </p:cNvSpPr>
          <p:nvPr/>
        </p:nvSpPr>
        <p:spPr bwMode="auto">
          <a:xfrm>
            <a:off x="7524750" y="2171700"/>
            <a:ext cx="342900" cy="28575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336723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Based Methods for MDPs</a:t>
            </a:r>
          </a:p>
        </p:txBody>
      </p:sp>
      <p:sp>
        <p:nvSpPr>
          <p:cNvPr id="4" name="Text Box 8">
            <a:extLst>
              <a:ext uri="{FF2B5EF4-FFF2-40B4-BE49-F238E27FC236}">
                <a16:creationId xmlns:a16="http://schemas.microsoft.com/office/drawing/2014/main" id="{E7240262-5214-214D-8709-1735FCCA0E88}"/>
              </a:ext>
            </a:extLst>
          </p:cNvPr>
          <p:cNvSpPr txBox="1">
            <a:spLocks noChangeArrowheads="1"/>
          </p:cNvSpPr>
          <p:nvPr/>
        </p:nvSpPr>
        <p:spPr bwMode="auto">
          <a:xfrm>
            <a:off x="2743200" y="5326814"/>
            <a:ext cx="6400800" cy="1531186"/>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endParaRPr lang="en-US" sz="2400" dirty="0">
              <a:latin typeface="Calibri"/>
              <a:cs typeface="Calibri"/>
            </a:endParaRPr>
          </a:p>
          <a:p>
            <a:pPr algn="ctr">
              <a:spcBef>
                <a:spcPct val="50000"/>
              </a:spcBef>
            </a:pPr>
            <a:r>
              <a:rPr lang="en-US" sz="2400" dirty="0">
                <a:latin typeface="Calibri"/>
                <a:cs typeface="Calibri"/>
              </a:rPr>
              <a:t>University of California, Berkeley</a:t>
            </a:r>
          </a:p>
          <a:p>
            <a:pPr algn="ctr">
              <a:spcBef>
                <a:spcPct val="50000"/>
              </a:spcBef>
            </a:pPr>
            <a:r>
              <a:rPr lang="en-US" sz="1400" dirty="0">
                <a:latin typeface="Calibri"/>
                <a:cs typeface="Calibri"/>
              </a:rPr>
              <a:t>[These slides were created by Dan Klein and Pieter </a:t>
            </a:r>
            <a:r>
              <a:rPr lang="en-US" sz="1400" dirty="0" err="1">
                <a:latin typeface="Calibri"/>
                <a:cs typeface="Calibri"/>
              </a:rPr>
              <a:t>Abbeel</a:t>
            </a:r>
            <a:r>
              <a:rPr lang="en-US" sz="1400" dirty="0">
                <a:latin typeface="Calibri"/>
                <a:cs typeface="Calibri"/>
              </a:rPr>
              <a:t>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pic>
        <p:nvPicPr>
          <p:cNvPr id="5" name="Picture 2">
            <a:extLst>
              <a:ext uri="{FF2B5EF4-FFF2-40B4-BE49-F238E27FC236}">
                <a16:creationId xmlns:a16="http://schemas.microsoft.com/office/drawing/2014/main" id="{A416373E-E1BE-4148-8CCF-D6E5F60A21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609600"/>
            <a:ext cx="4592932" cy="4562475"/>
          </a:xfrm>
          <a:prstGeom prst="rect">
            <a:avLst/>
          </a:prstGeom>
          <a:noFill/>
        </p:spPr>
      </p:pic>
      <p:pic>
        <p:nvPicPr>
          <p:cNvPr id="6" name="Picture 2">
            <a:extLst>
              <a:ext uri="{FF2B5EF4-FFF2-40B4-BE49-F238E27FC236}">
                <a16:creationId xmlns:a16="http://schemas.microsoft.com/office/drawing/2014/main" id="{1D61982D-4013-AE48-BDE5-25E03954E1F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609600"/>
            <a:ext cx="4647754" cy="4562475"/>
          </a:xfrm>
          <a:prstGeom prst="rect">
            <a:avLst/>
          </a:prstGeom>
          <a:noFill/>
        </p:spPr>
      </p:pic>
    </p:spTree>
    <p:extLst>
      <p:ext uri="{BB962C8B-B14F-4D97-AF65-F5344CB8AC3E}">
        <p14:creationId xmlns:p14="http://schemas.microsoft.com/office/powerpoint/2010/main" val="1107364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Utilities</a:t>
            </a:r>
          </a:p>
        </p:txBody>
      </p:sp>
      <p:sp>
        <p:nvSpPr>
          <p:cNvPr id="20483" name="Rectangle 3"/>
          <p:cNvSpPr>
            <a:spLocks noGrp="1" noChangeArrowheads="1"/>
          </p:cNvSpPr>
          <p:nvPr>
            <p:ph idx="1"/>
          </p:nvPr>
        </p:nvSpPr>
        <p:spPr>
          <a:xfrm>
            <a:off x="381000" y="1524000"/>
            <a:ext cx="6000750" cy="4953000"/>
          </a:xfrm>
        </p:spPr>
        <p:txBody>
          <a:bodyPr/>
          <a:lstStyle/>
          <a:p>
            <a:pPr>
              <a:lnSpc>
                <a:spcPct val="80000"/>
              </a:lnSpc>
            </a:pPr>
            <a:r>
              <a:rPr lang="en-US" sz="2200" dirty="0">
                <a:solidFill>
                  <a:srgbClr val="CC0000"/>
                </a:solidFill>
                <a:latin typeface="+mj-lt"/>
              </a:rPr>
              <a:t>Utilities are functions from outcomes (states of the world) to real numbers that describe an agent’s preferences</a:t>
            </a:r>
          </a:p>
          <a:p>
            <a:pPr lvl="1">
              <a:lnSpc>
                <a:spcPct val="80000"/>
              </a:lnSpc>
            </a:pPr>
            <a:endParaRPr lang="en-US" sz="2200" dirty="0">
              <a:latin typeface="+mj-lt"/>
            </a:endParaRPr>
          </a:p>
          <a:p>
            <a:pPr>
              <a:lnSpc>
                <a:spcPct val="80000"/>
              </a:lnSpc>
            </a:pPr>
            <a:r>
              <a:rPr lang="en-US" sz="2200" dirty="0">
                <a:latin typeface="+mj-lt"/>
              </a:rPr>
              <a:t>Where do utilities come from?</a:t>
            </a:r>
          </a:p>
          <a:p>
            <a:pPr lvl="1">
              <a:lnSpc>
                <a:spcPct val="80000"/>
              </a:lnSpc>
            </a:pPr>
            <a:r>
              <a:rPr lang="en-US" sz="2200" dirty="0">
                <a:latin typeface="+mj-lt"/>
              </a:rPr>
              <a:t>In a game, may be simple (+1/-1)</a:t>
            </a:r>
          </a:p>
          <a:p>
            <a:pPr lvl="1">
              <a:lnSpc>
                <a:spcPct val="80000"/>
              </a:lnSpc>
            </a:pPr>
            <a:r>
              <a:rPr lang="en-US" sz="2200" dirty="0">
                <a:latin typeface="+mj-lt"/>
              </a:rPr>
              <a:t>Utilities summarize the agent’s goals</a:t>
            </a:r>
          </a:p>
          <a:p>
            <a:pPr lvl="1">
              <a:lnSpc>
                <a:spcPct val="80000"/>
              </a:lnSpc>
            </a:pPr>
            <a:r>
              <a:rPr lang="en-US" sz="2200" dirty="0">
                <a:latin typeface="+mj-lt"/>
              </a:rPr>
              <a:t>Theorem: any “rational” preferences can be summarized as a utility function</a:t>
            </a:r>
          </a:p>
          <a:p>
            <a:pPr lvl="1">
              <a:lnSpc>
                <a:spcPct val="80000"/>
              </a:lnSpc>
            </a:pPr>
            <a:endParaRPr lang="en-US" sz="2200" dirty="0">
              <a:latin typeface="+mj-lt"/>
            </a:endParaRPr>
          </a:p>
          <a:p>
            <a:pPr>
              <a:lnSpc>
                <a:spcPct val="80000"/>
              </a:lnSpc>
            </a:pPr>
            <a:r>
              <a:rPr lang="en-US" sz="2200" dirty="0">
                <a:latin typeface="+mj-lt"/>
              </a:rPr>
              <a:t>We hard-wire utilities and let behaviors emerge</a:t>
            </a:r>
          </a:p>
          <a:p>
            <a:pPr lvl="1">
              <a:lnSpc>
                <a:spcPct val="80000"/>
              </a:lnSpc>
            </a:pPr>
            <a:r>
              <a:rPr lang="en-US" sz="2200" dirty="0">
                <a:latin typeface="+mj-lt"/>
              </a:rPr>
              <a:t>Why don’t we let agents pick utilities?</a:t>
            </a:r>
          </a:p>
          <a:p>
            <a:pPr lvl="1">
              <a:lnSpc>
                <a:spcPct val="80000"/>
              </a:lnSpc>
            </a:pPr>
            <a:r>
              <a:rPr lang="en-US" sz="2200" dirty="0">
                <a:latin typeface="+mj-lt"/>
              </a:rPr>
              <a:t>Why don’t we prescribe behaviors?</a:t>
            </a:r>
          </a:p>
          <a:p>
            <a:pPr>
              <a:lnSpc>
                <a:spcPct val="80000"/>
              </a:lnSpc>
              <a:buFont typeface="Wingdings" pitchFamily="2" charset="2"/>
              <a:buNone/>
            </a:pPr>
            <a:endParaRPr lang="en-US" sz="2200" dirty="0">
              <a:latin typeface="+mj-lt"/>
            </a:endParaRPr>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96757" y="2286000"/>
            <a:ext cx="1085036" cy="1600200"/>
          </a:xfrm>
          <a:prstGeom prst="rect">
            <a:avLst/>
          </a:prstGeom>
          <a:noFill/>
        </p:spPr>
      </p:pic>
      <p:pic>
        <p:nvPicPr>
          <p:cNvPr id="13" name="Picture 1" descr="C:\Users\Dan\Dropbox\Office\CS 188\Ketrina Art\Utilities\IceCreamUtilities.png"/>
          <p:cNvPicPr>
            <a:picLocks noChangeAspect="1" noChangeArrowheads="1"/>
          </p:cNvPicPr>
          <p:nvPr/>
        </p:nvPicPr>
        <p:blipFill>
          <a:blip r:embed="rId3" cstate="print"/>
          <a:srcRect l="57903" t="75000" r="32764" b="9000"/>
          <a:stretch>
            <a:fillRect/>
          </a:stretch>
        </p:blipFill>
        <p:spPr bwMode="auto">
          <a:xfrm>
            <a:off x="6381750" y="2857500"/>
            <a:ext cx="800100" cy="914400"/>
          </a:xfrm>
          <a:prstGeom prst="rect">
            <a:avLst/>
          </a:prstGeom>
          <a:noFill/>
        </p:spPr>
      </p:pic>
      <p:pic>
        <p:nvPicPr>
          <p:cNvPr id="16" name="Picture 1" descr="C:\Users\Dan\Dropbox\Office\CS 188\Ketrina Art\Utilities\IceCreamUtilities.png"/>
          <p:cNvPicPr>
            <a:picLocks noChangeAspect="1" noChangeArrowheads="1"/>
          </p:cNvPicPr>
          <p:nvPr/>
        </p:nvPicPr>
        <p:blipFill>
          <a:blip r:embed="rId3" cstate="print"/>
          <a:srcRect l="41236" t="67000" r="48764" b="9000"/>
          <a:stretch>
            <a:fillRect/>
          </a:stretch>
        </p:blipFill>
        <p:spPr bwMode="auto">
          <a:xfrm>
            <a:off x="7581900" y="2457450"/>
            <a:ext cx="857250" cy="1371600"/>
          </a:xfrm>
          <a:prstGeom prst="rect">
            <a:avLst/>
          </a:prstGeom>
          <a:noFill/>
        </p:spPr>
      </p:pic>
    </p:spTree>
    <p:extLst>
      <p:ext uri="{BB962C8B-B14F-4D97-AF65-F5344CB8AC3E}">
        <p14:creationId xmlns:p14="http://schemas.microsoft.com/office/powerpoint/2010/main" val="886708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67052" y="3943352"/>
            <a:ext cx="1869281" cy="1869281"/>
          </a:xfrm>
          <a:prstGeom prst="rect">
            <a:avLst/>
          </a:prstGeom>
          <a:noFill/>
          <a:extLst>
            <a:ext uri="{909E8E84-426E-40dd-AFC4-6F175D3DCCD1}">
              <a14:hiddenFill xmlns:a14="http://schemas.microsoft.com/office/drawing/2010/main" xmlns="">
                <a:solidFill>
                  <a:srgbClr val="FFFFFF"/>
                </a:solidFill>
              </a14:hiddenFill>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08353" y="4165660"/>
            <a:ext cx="2061197" cy="1691879"/>
          </a:xfrm>
          <a:prstGeom prst="rect">
            <a:avLst/>
          </a:prstGeom>
          <a:noFill/>
          <a:extLst>
            <a:ext uri="{909E8E84-426E-40dd-AFC4-6F175D3DCCD1}">
              <a14:hiddenFill xmlns:a14="http://schemas.microsoft.com/office/drawing/2010/main" xmlns="">
                <a:solidFill>
                  <a:srgbClr val="FFFFFF"/>
                </a:solidFill>
              </a14:hiddenFill>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981951" y="4114801"/>
            <a:ext cx="1675091" cy="1732359"/>
          </a:xfrm>
          <a:prstGeom prst="rect">
            <a:avLst/>
          </a:prstGeom>
          <a:noFill/>
          <a:extLst>
            <a:ext uri="{909E8E84-426E-40dd-AFC4-6F175D3DCCD1}">
              <a14:hiddenFill xmlns:a14="http://schemas.microsoft.com/office/drawing/2010/main" xmlns="">
                <a:solidFill>
                  <a:srgbClr val="FFFFFF"/>
                </a:solidFill>
              </a14:hiddenFill>
            </a:ext>
          </a:extLst>
        </p:spPr>
      </p:pic>
      <p:sp>
        <p:nvSpPr>
          <p:cNvPr id="21506" name="Rectangle 2"/>
          <p:cNvSpPr>
            <a:spLocks noGrp="1" noChangeArrowheads="1"/>
          </p:cNvSpPr>
          <p:nvPr>
            <p:ph type="title"/>
          </p:nvPr>
        </p:nvSpPr>
        <p:spPr/>
        <p:txBody>
          <a:bodyPr/>
          <a:lstStyle/>
          <a:p>
            <a:r>
              <a:rPr lang="en-US" sz="3000"/>
              <a:t>Utilities: Uncertain Outcomes</a:t>
            </a:r>
          </a:p>
        </p:txBody>
      </p:sp>
      <p:sp>
        <p:nvSpPr>
          <p:cNvPr id="14" name="Isosceles Triangle 13"/>
          <p:cNvSpPr/>
          <p:nvPr/>
        </p:nvSpPr>
        <p:spPr>
          <a:xfrm>
            <a:off x="5467350" y="2114550"/>
            <a:ext cx="571500" cy="400050"/>
          </a:xfrm>
          <a:prstGeom prst="triangle">
            <a:avLst/>
          </a:prstGeom>
          <a:solidFill>
            <a:srgbClr val="99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15" name="Oval 14"/>
          <p:cNvSpPr/>
          <p:nvPr/>
        </p:nvSpPr>
        <p:spPr>
          <a:xfrm>
            <a:off x="3695700" y="29718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16" name="Oval 15"/>
          <p:cNvSpPr/>
          <p:nvPr/>
        </p:nvSpPr>
        <p:spPr>
          <a:xfrm>
            <a:off x="7410450" y="29718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cxnSp>
        <p:nvCxnSpPr>
          <p:cNvPr id="18" name="Straight Arrow Connector 17"/>
          <p:cNvCxnSpPr>
            <a:stCxn id="14" idx="3"/>
            <a:endCxn id="16" idx="0"/>
          </p:cNvCxnSpPr>
          <p:nvPr/>
        </p:nvCxnSpPr>
        <p:spPr>
          <a:xfrm>
            <a:off x="5753100" y="2514600"/>
            <a:ext cx="1885950" cy="4572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3"/>
            <a:endCxn id="15" idx="0"/>
          </p:cNvCxnSpPr>
          <p:nvPr/>
        </p:nvCxnSpPr>
        <p:spPr>
          <a:xfrm flipH="1">
            <a:off x="3924300" y="2514600"/>
            <a:ext cx="1828800" cy="4572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4"/>
          </p:cNvCxnSpPr>
          <p:nvPr/>
        </p:nvCxnSpPr>
        <p:spPr>
          <a:xfrm>
            <a:off x="3924300" y="3429000"/>
            <a:ext cx="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639050" y="3429000"/>
            <a:ext cx="85725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4"/>
          </p:cNvCxnSpPr>
          <p:nvPr/>
        </p:nvCxnSpPr>
        <p:spPr>
          <a:xfrm flipH="1">
            <a:off x="6838950" y="3429000"/>
            <a:ext cx="800100" cy="685802"/>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517" name="TextBox 29"/>
          <p:cNvSpPr txBox="1">
            <a:spLocks noChangeArrowheads="1"/>
          </p:cNvSpPr>
          <p:nvPr/>
        </p:nvSpPr>
        <p:spPr bwMode="auto">
          <a:xfrm>
            <a:off x="4667250" y="1771651"/>
            <a:ext cx="2228850" cy="323165"/>
          </a:xfrm>
          <a:prstGeom prst="rect">
            <a:avLst/>
          </a:prstGeom>
          <a:noFill/>
          <a:ln w="9525">
            <a:noFill/>
            <a:miter lim="800000"/>
            <a:headEnd/>
            <a:tailEnd/>
          </a:ln>
        </p:spPr>
        <p:txBody>
          <a:bodyPr>
            <a:spAutoFit/>
          </a:bodyPr>
          <a:lstStyle/>
          <a:p>
            <a:pPr algn="ctr"/>
            <a:r>
              <a:rPr lang="en-US" sz="1500" dirty="0">
                <a:latin typeface="Calibri" pitchFamily="34" charset="0"/>
              </a:rPr>
              <a:t>Getting ice cream</a:t>
            </a:r>
          </a:p>
        </p:txBody>
      </p:sp>
      <p:sp>
        <p:nvSpPr>
          <p:cNvPr id="21518" name="TextBox 30"/>
          <p:cNvSpPr txBox="1">
            <a:spLocks noChangeArrowheads="1"/>
          </p:cNvSpPr>
          <p:nvPr/>
        </p:nvSpPr>
        <p:spPr bwMode="auto">
          <a:xfrm>
            <a:off x="3752850" y="2457451"/>
            <a:ext cx="1828800" cy="323165"/>
          </a:xfrm>
          <a:prstGeom prst="rect">
            <a:avLst/>
          </a:prstGeom>
          <a:noFill/>
          <a:ln w="9525">
            <a:noFill/>
            <a:miter lim="800000"/>
            <a:headEnd/>
            <a:tailEnd/>
          </a:ln>
        </p:spPr>
        <p:txBody>
          <a:bodyPr wrap="square">
            <a:spAutoFit/>
          </a:bodyPr>
          <a:lstStyle/>
          <a:p>
            <a:r>
              <a:rPr lang="en-US" sz="1500" dirty="0">
                <a:latin typeface="Calibri" pitchFamily="34" charset="0"/>
              </a:rPr>
              <a:t>Get Single</a:t>
            </a:r>
          </a:p>
        </p:txBody>
      </p:sp>
      <p:sp>
        <p:nvSpPr>
          <p:cNvPr id="21519" name="TextBox 31"/>
          <p:cNvSpPr txBox="1">
            <a:spLocks noChangeArrowheads="1"/>
          </p:cNvSpPr>
          <p:nvPr/>
        </p:nvSpPr>
        <p:spPr bwMode="auto">
          <a:xfrm>
            <a:off x="6896100" y="2457451"/>
            <a:ext cx="1200150" cy="323165"/>
          </a:xfrm>
          <a:prstGeom prst="rect">
            <a:avLst/>
          </a:prstGeom>
          <a:noFill/>
          <a:ln w="9525">
            <a:noFill/>
            <a:miter lim="800000"/>
            <a:headEnd/>
            <a:tailEnd/>
          </a:ln>
        </p:spPr>
        <p:txBody>
          <a:bodyPr wrap="square">
            <a:spAutoFit/>
          </a:bodyPr>
          <a:lstStyle/>
          <a:p>
            <a:r>
              <a:rPr lang="en-US" sz="1500" dirty="0">
                <a:latin typeface="Calibri" pitchFamily="34" charset="0"/>
              </a:rPr>
              <a:t>Get Double</a:t>
            </a:r>
          </a:p>
        </p:txBody>
      </p:sp>
      <p:sp>
        <p:nvSpPr>
          <p:cNvPr id="15376" name="TextBox 36"/>
          <p:cNvSpPr txBox="1">
            <a:spLocks noChangeArrowheads="1"/>
          </p:cNvSpPr>
          <p:nvPr/>
        </p:nvSpPr>
        <p:spPr bwMode="auto">
          <a:xfrm>
            <a:off x="6553200" y="3543301"/>
            <a:ext cx="800100" cy="323165"/>
          </a:xfrm>
          <a:prstGeom prst="rect">
            <a:avLst/>
          </a:prstGeom>
          <a:noFill/>
          <a:ln w="9525">
            <a:noFill/>
            <a:miter lim="800000"/>
            <a:headEnd/>
            <a:tailEnd/>
          </a:ln>
        </p:spPr>
        <p:txBody>
          <a:bodyPr>
            <a:spAutoFit/>
          </a:bodyPr>
          <a:lstStyle/>
          <a:p>
            <a:r>
              <a:rPr lang="en-US" sz="1500" dirty="0">
                <a:latin typeface="Calibri" pitchFamily="34" charset="0"/>
              </a:rPr>
              <a:t>Oops</a:t>
            </a:r>
          </a:p>
        </p:txBody>
      </p:sp>
      <p:sp>
        <p:nvSpPr>
          <p:cNvPr id="15377" name="TextBox 37"/>
          <p:cNvSpPr txBox="1">
            <a:spLocks noChangeArrowheads="1"/>
          </p:cNvSpPr>
          <p:nvPr/>
        </p:nvSpPr>
        <p:spPr bwMode="auto">
          <a:xfrm>
            <a:off x="8234730" y="3543301"/>
            <a:ext cx="800100" cy="323165"/>
          </a:xfrm>
          <a:prstGeom prst="rect">
            <a:avLst/>
          </a:prstGeom>
          <a:noFill/>
          <a:ln w="9525">
            <a:noFill/>
            <a:miter lim="800000"/>
            <a:headEnd/>
            <a:tailEnd/>
          </a:ln>
        </p:spPr>
        <p:txBody>
          <a:bodyPr>
            <a:spAutoFit/>
          </a:bodyPr>
          <a:lstStyle/>
          <a:p>
            <a:r>
              <a:rPr lang="en-US" sz="1500" dirty="0">
                <a:latin typeface="Calibri" pitchFamily="34" charset="0"/>
              </a:rPr>
              <a:t>Whew!</a:t>
            </a:r>
          </a:p>
        </p:txBody>
      </p:sp>
    </p:spTree>
    <p:extLst>
      <p:ext uri="{BB962C8B-B14F-4D97-AF65-F5344CB8AC3E}">
        <p14:creationId xmlns:p14="http://schemas.microsoft.com/office/powerpoint/2010/main" val="16793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p:bldP spid="1537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Preferences</a:t>
            </a:r>
          </a:p>
        </p:txBody>
      </p:sp>
      <p:sp>
        <p:nvSpPr>
          <p:cNvPr id="22531" name="Rectangle 3"/>
          <p:cNvSpPr>
            <a:spLocks noGrp="1" noChangeArrowheads="1"/>
          </p:cNvSpPr>
          <p:nvPr>
            <p:ph idx="1"/>
          </p:nvPr>
        </p:nvSpPr>
        <p:spPr>
          <a:xfrm>
            <a:off x="1624559" y="1503164"/>
            <a:ext cx="4400550" cy="3394472"/>
          </a:xfrm>
        </p:spPr>
        <p:txBody>
          <a:bodyPr/>
          <a:lstStyle/>
          <a:p>
            <a:r>
              <a:rPr lang="en-US" sz="2200" dirty="0"/>
              <a:t>An agent must have preferences among:</a:t>
            </a:r>
          </a:p>
          <a:p>
            <a:pPr lvl="1"/>
            <a:r>
              <a:rPr lang="en-US" sz="2200" dirty="0"/>
              <a:t>Prizes: </a:t>
            </a:r>
            <a:r>
              <a:rPr lang="en-US" sz="2200" i="1" dirty="0">
                <a:solidFill>
                  <a:srgbClr val="CC0000"/>
                </a:solidFill>
                <a:latin typeface="Times New Roman" pitchFamily="18" charset="0"/>
                <a:cs typeface="Times New Roman" pitchFamily="18" charset="0"/>
              </a:rPr>
              <a:t>A, B</a:t>
            </a:r>
            <a:r>
              <a:rPr lang="en-US" sz="2200" dirty="0"/>
              <a:t>, etc.</a:t>
            </a:r>
          </a:p>
          <a:p>
            <a:pPr lvl="1"/>
            <a:r>
              <a:rPr lang="en-US" sz="2200" dirty="0"/>
              <a:t>Lotteries: situations with uncertain prizes</a:t>
            </a:r>
          </a:p>
          <a:p>
            <a:pPr marL="457176" lvl="1" indent="0">
              <a:buNone/>
            </a:pPr>
            <a:br>
              <a:rPr lang="en-US" sz="2200" dirty="0"/>
            </a:br>
            <a:endParaRPr lang="en-US" sz="2200" dirty="0"/>
          </a:p>
          <a:p>
            <a:r>
              <a:rPr lang="en-US" sz="2200" dirty="0"/>
              <a:t>Notation:</a:t>
            </a:r>
          </a:p>
          <a:p>
            <a:pPr lvl="1"/>
            <a:r>
              <a:rPr lang="en-US" sz="2200" dirty="0"/>
              <a:t>Preference:</a:t>
            </a:r>
          </a:p>
          <a:p>
            <a:pPr lvl="1"/>
            <a:r>
              <a:rPr lang="en-US" sz="2200" dirty="0"/>
              <a:t>Indifference:</a:t>
            </a:r>
          </a:p>
          <a:p>
            <a:endParaRPr lang="en-US" sz="2200" dirty="0"/>
          </a:p>
        </p:txBody>
      </p:sp>
      <p:pic>
        <p:nvPicPr>
          <p:cNvPr id="22533" name="Picture 5" descr="txp_fig"/>
          <p:cNvPicPr>
            <a:picLocks noChangeAspect="1" noChangeArrowheads="1"/>
          </p:cNvPicPr>
          <p:nvPr>
            <p:custDataLst>
              <p:tags r:id="rId1"/>
            </p:custDataLst>
          </p:nvPr>
        </p:nvPicPr>
        <p:blipFill>
          <a:blip r:embed="rId6" cstate="print"/>
          <a:srcRect r="85012" b="-16667"/>
          <a:stretch>
            <a:fillRect/>
          </a:stretch>
        </p:blipFill>
        <p:spPr bwMode="auto">
          <a:xfrm>
            <a:off x="4005446" y="5069355"/>
            <a:ext cx="685800" cy="191691"/>
          </a:xfrm>
          <a:prstGeom prst="rect">
            <a:avLst/>
          </a:prstGeom>
          <a:noFill/>
          <a:ln w="9525">
            <a:noFill/>
            <a:miter lim="800000"/>
            <a:headEnd/>
            <a:tailEnd/>
          </a:ln>
        </p:spPr>
      </p:pic>
      <p:pic>
        <p:nvPicPr>
          <p:cNvPr id="22534" name="Picture 6" descr="txp_fig"/>
          <p:cNvPicPr>
            <a:picLocks noChangeAspect="1" noChangeArrowheads="1"/>
          </p:cNvPicPr>
          <p:nvPr>
            <p:custDataLst>
              <p:tags r:id="rId2"/>
            </p:custDataLst>
          </p:nvPr>
        </p:nvPicPr>
        <p:blipFill>
          <a:blip r:embed="rId7" cstate="print"/>
          <a:srcRect r="77951" b="13253"/>
          <a:stretch>
            <a:fillRect/>
          </a:stretch>
        </p:blipFill>
        <p:spPr bwMode="auto">
          <a:xfrm>
            <a:off x="4005446" y="4694132"/>
            <a:ext cx="742950" cy="171450"/>
          </a:xfrm>
          <a:prstGeom prst="rect">
            <a:avLst/>
          </a:prstGeom>
          <a:noFill/>
          <a:ln w="9525">
            <a:noFill/>
            <a:miter lim="800000"/>
            <a:headEnd/>
            <a:tailEnd/>
          </a:ln>
        </p:spPr>
      </p:pic>
      <p:pic>
        <p:nvPicPr>
          <p:cNvPr id="22536" name="Picture 8" descr="txp_fig"/>
          <p:cNvPicPr>
            <a:picLocks noChangeAspect="1" noChangeArrowheads="1"/>
          </p:cNvPicPr>
          <p:nvPr>
            <p:custDataLst>
              <p:tags r:id="rId3"/>
            </p:custDataLst>
          </p:nvPr>
        </p:nvPicPr>
        <p:blipFill>
          <a:blip r:embed="rId8" cstate="print"/>
          <a:srcRect/>
          <a:stretch>
            <a:fillRect/>
          </a:stretch>
        </p:blipFill>
        <p:spPr bwMode="auto">
          <a:xfrm>
            <a:off x="2981325" y="3550936"/>
            <a:ext cx="2247900" cy="219075"/>
          </a:xfrm>
          <a:prstGeom prst="rect">
            <a:avLst/>
          </a:prstGeom>
          <a:noFill/>
          <a:ln w="9525">
            <a:noFill/>
            <a:miter lim="800000"/>
            <a:headEnd/>
            <a:tailEnd/>
          </a:ln>
        </p:spPr>
      </p:pic>
      <p:sp>
        <p:nvSpPr>
          <p:cNvPr id="10" name="Oval 9"/>
          <p:cNvSpPr/>
          <p:nvPr/>
        </p:nvSpPr>
        <p:spPr>
          <a:xfrm>
            <a:off x="8782050" y="2522235"/>
            <a:ext cx="342900" cy="3429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 name="Straight Arrow Connector 10"/>
          <p:cNvCxnSpPr>
            <a:stCxn id="10" idx="4"/>
          </p:cNvCxnSpPr>
          <p:nvPr/>
        </p:nvCxnSpPr>
        <p:spPr>
          <a:xfrm flipH="1">
            <a:off x="8382000" y="2865135"/>
            <a:ext cx="57150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953500" y="2865135"/>
            <a:ext cx="62865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153400" y="3550935"/>
            <a:ext cx="1885950" cy="415498"/>
          </a:xfrm>
          <a:prstGeom prst="rect">
            <a:avLst/>
          </a:prstGeom>
          <a:noFill/>
        </p:spPr>
        <p:txBody>
          <a:bodyPr wrap="square" rtlCol="0">
            <a:spAutoFit/>
          </a:bodyPr>
          <a:lstStyle/>
          <a:p>
            <a:r>
              <a:rPr lang="en-US" sz="2100" i="1" dirty="0">
                <a:solidFill>
                  <a:srgbClr val="C00000"/>
                </a:solidFill>
                <a:cs typeface="Times New Roman" pitchFamily="18" charset="0"/>
              </a:rPr>
              <a:t>A                  B</a:t>
            </a:r>
          </a:p>
        </p:txBody>
      </p:sp>
      <p:sp>
        <p:nvSpPr>
          <p:cNvPr id="24" name="TextBox 23"/>
          <p:cNvSpPr txBox="1"/>
          <p:nvPr/>
        </p:nvSpPr>
        <p:spPr>
          <a:xfrm>
            <a:off x="8324850" y="2922285"/>
            <a:ext cx="1885950" cy="369332"/>
          </a:xfrm>
          <a:prstGeom prst="rect">
            <a:avLst/>
          </a:prstGeom>
          <a:noFill/>
        </p:spPr>
        <p:txBody>
          <a:bodyPr wrap="square" rtlCol="0">
            <a:spAutoFit/>
          </a:bodyPr>
          <a:lstStyle/>
          <a:p>
            <a:r>
              <a:rPr lang="en-US" i="1" dirty="0">
                <a:cs typeface="Times New Roman" pitchFamily="18" charset="0"/>
              </a:rPr>
              <a:t>p                </a:t>
            </a:r>
            <a:r>
              <a:rPr lang="en-US" dirty="0">
                <a:cs typeface="Times New Roman" pitchFamily="18" charset="0"/>
              </a:rPr>
              <a:t>1</a:t>
            </a:r>
            <a:r>
              <a:rPr lang="en-US" i="1" dirty="0">
                <a:cs typeface="Times New Roman" pitchFamily="18" charset="0"/>
              </a:rPr>
              <a:t>-p</a:t>
            </a:r>
          </a:p>
        </p:txBody>
      </p:sp>
      <p:sp>
        <p:nvSpPr>
          <p:cNvPr id="25" name="Rounded Rectangle 24"/>
          <p:cNvSpPr/>
          <p:nvPr/>
        </p:nvSpPr>
        <p:spPr>
          <a:xfrm>
            <a:off x="7924800" y="2400300"/>
            <a:ext cx="2114550" cy="16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324850" y="1943100"/>
            <a:ext cx="1885950" cy="415498"/>
          </a:xfrm>
          <a:prstGeom prst="rect">
            <a:avLst/>
          </a:prstGeom>
          <a:noFill/>
        </p:spPr>
        <p:txBody>
          <a:bodyPr wrap="square" rtlCol="0">
            <a:spAutoFit/>
          </a:bodyPr>
          <a:lstStyle/>
          <a:p>
            <a:r>
              <a:rPr lang="en-US" sz="2100" dirty="0">
                <a:latin typeface="Calibri" pitchFamily="34" charset="0"/>
                <a:cs typeface="Times New Roman" pitchFamily="18" charset="0"/>
              </a:rPr>
              <a:t>  A Lottery</a:t>
            </a:r>
            <a:endParaRPr lang="en-US" sz="2100" i="1" dirty="0">
              <a:cs typeface="Times New Roman" pitchFamily="18" charset="0"/>
            </a:endParaRPr>
          </a:p>
        </p:txBody>
      </p:sp>
      <p:sp>
        <p:nvSpPr>
          <p:cNvPr id="27" name="TextBox 26"/>
          <p:cNvSpPr txBox="1"/>
          <p:nvPr/>
        </p:nvSpPr>
        <p:spPr>
          <a:xfrm>
            <a:off x="6381750" y="1943100"/>
            <a:ext cx="1885950" cy="415498"/>
          </a:xfrm>
          <a:prstGeom prst="rect">
            <a:avLst/>
          </a:prstGeom>
          <a:noFill/>
        </p:spPr>
        <p:txBody>
          <a:bodyPr wrap="square" rtlCol="0">
            <a:spAutoFit/>
          </a:bodyPr>
          <a:lstStyle/>
          <a:p>
            <a:r>
              <a:rPr lang="en-US" sz="2100" dirty="0">
                <a:latin typeface="Calibri" pitchFamily="34" charset="0"/>
                <a:cs typeface="Times New Roman" pitchFamily="18" charset="0"/>
              </a:rPr>
              <a:t>  A Prize</a:t>
            </a:r>
            <a:endParaRPr lang="en-US" sz="2100" i="1" dirty="0">
              <a:cs typeface="Times New Roman" pitchFamily="18" charset="0"/>
            </a:endParaRPr>
          </a:p>
        </p:txBody>
      </p:sp>
      <p:sp>
        <p:nvSpPr>
          <p:cNvPr id="28" name="Rounded Rectangle 27"/>
          <p:cNvSpPr/>
          <p:nvPr/>
        </p:nvSpPr>
        <p:spPr>
          <a:xfrm>
            <a:off x="6610350" y="2400300"/>
            <a:ext cx="628650" cy="6286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781800" y="2514600"/>
            <a:ext cx="342900" cy="415498"/>
          </a:xfrm>
          <a:prstGeom prst="rect">
            <a:avLst/>
          </a:prstGeom>
          <a:noFill/>
        </p:spPr>
        <p:txBody>
          <a:bodyPr wrap="square" rtlCol="0">
            <a:spAutoFit/>
          </a:bodyPr>
          <a:lstStyle/>
          <a:p>
            <a:r>
              <a:rPr lang="en-US" sz="2100" i="1" dirty="0">
                <a:solidFill>
                  <a:srgbClr val="C00000"/>
                </a:solidFill>
                <a:cs typeface="Times New Roman" pitchFamily="18" charset="0"/>
              </a:rPr>
              <a:t>A</a:t>
            </a:r>
          </a:p>
        </p:txBody>
      </p:sp>
    </p:spTree>
    <p:extLst>
      <p:ext uri="{BB962C8B-B14F-4D97-AF65-F5344CB8AC3E}">
        <p14:creationId xmlns:p14="http://schemas.microsoft.com/office/powerpoint/2010/main" val="355305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P spid="24" grpId="0"/>
      <p:bldP spid="25" grpId="0" animBg="1"/>
      <p:bldP spid="26" grpId="0"/>
      <p:bldP spid="27" grpId="0"/>
      <p:bldP spid="28" grpId="0" animBg="1"/>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95650" y="1886711"/>
            <a:ext cx="5715000" cy="365924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Rationality</a:t>
            </a:r>
          </a:p>
        </p:txBody>
      </p:sp>
    </p:spTree>
    <p:extLst>
      <p:ext uri="{BB962C8B-B14F-4D97-AF65-F5344CB8AC3E}">
        <p14:creationId xmlns:p14="http://schemas.microsoft.com/office/powerpoint/2010/main" val="2992333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1" name="Picture 2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72600" y="3429000"/>
            <a:ext cx="2731605" cy="2437210"/>
          </a:xfrm>
          <a:prstGeom prst="rect">
            <a:avLst/>
          </a:prstGeom>
          <a:noFill/>
          <a:extLst>
            <a:ext uri="{909E8E84-426E-40dd-AFC4-6F175D3DCCD1}">
              <a14:hiddenFill xmlns:a14="http://schemas.microsoft.com/office/drawing/2010/main" xmlns="">
                <a:solidFill>
                  <a:srgbClr val="FFFFFF"/>
                </a:solidFill>
              </a14:hiddenFill>
            </a:ext>
          </a:extLst>
        </p:spPr>
      </p:pic>
      <p:sp>
        <p:nvSpPr>
          <p:cNvPr id="11267" name="Rectangle 3"/>
          <p:cNvSpPr>
            <a:spLocks noGrp="1" noChangeArrowheads="1"/>
          </p:cNvSpPr>
          <p:nvPr>
            <p:ph idx="1"/>
          </p:nvPr>
        </p:nvSpPr>
        <p:spPr>
          <a:xfrm>
            <a:off x="1866900" y="1600200"/>
            <a:ext cx="8496300" cy="4171949"/>
          </a:xfrm>
        </p:spPr>
        <p:txBody>
          <a:bodyPr/>
          <a:lstStyle/>
          <a:p>
            <a:pPr>
              <a:lnSpc>
                <a:spcPct val="90000"/>
              </a:lnSpc>
            </a:pPr>
            <a:r>
              <a:rPr lang="en-US" sz="2200" dirty="0"/>
              <a:t>We want some constraints on preferences before we call them rational, such as:</a:t>
            </a:r>
          </a:p>
          <a:p>
            <a:pPr lvl="1">
              <a:lnSpc>
                <a:spcPct val="90000"/>
              </a:lnSpc>
            </a:pPr>
            <a:endParaRPr lang="en-US" sz="2200" dirty="0"/>
          </a:p>
          <a:p>
            <a:pPr marL="0" indent="0">
              <a:lnSpc>
                <a:spcPct val="90000"/>
              </a:lnSpc>
              <a:buNone/>
            </a:pPr>
            <a:endParaRPr lang="en-US" sz="2200" dirty="0"/>
          </a:p>
          <a:p>
            <a:pPr>
              <a:lnSpc>
                <a:spcPct val="90000"/>
              </a:lnSpc>
            </a:pPr>
            <a:endParaRPr lang="en-US" sz="2200" dirty="0"/>
          </a:p>
          <a:p>
            <a:pPr>
              <a:lnSpc>
                <a:spcPct val="90000"/>
              </a:lnSpc>
            </a:pPr>
            <a:endParaRPr lang="en-US" sz="2200" dirty="0"/>
          </a:p>
          <a:p>
            <a:pPr>
              <a:lnSpc>
                <a:spcPct val="90000"/>
              </a:lnSpc>
            </a:pPr>
            <a:r>
              <a:rPr lang="en-US" sz="2200" dirty="0"/>
              <a:t>For example: an agent with </a:t>
            </a:r>
            <a:r>
              <a:rPr lang="en-US" sz="2200" dirty="0">
                <a:solidFill>
                  <a:srgbClr val="C00000"/>
                </a:solidFill>
              </a:rPr>
              <a:t>intransitive preferences</a:t>
            </a:r>
            <a:r>
              <a:rPr lang="en-US" sz="2200" dirty="0"/>
              <a:t> can</a:t>
            </a:r>
          </a:p>
          <a:p>
            <a:pPr>
              <a:lnSpc>
                <a:spcPct val="90000"/>
              </a:lnSpc>
              <a:spcBef>
                <a:spcPts val="0"/>
              </a:spcBef>
              <a:buNone/>
            </a:pPr>
            <a:r>
              <a:rPr lang="en-US" sz="2200" dirty="0">
                <a:solidFill>
                  <a:srgbClr val="C00000"/>
                </a:solidFill>
              </a:rPr>
              <a:t>	</a:t>
            </a:r>
            <a:r>
              <a:rPr lang="en-US" sz="2200" dirty="0"/>
              <a:t>be induced to give away all of its money</a:t>
            </a:r>
          </a:p>
          <a:p>
            <a:pPr lvl="1">
              <a:lnSpc>
                <a:spcPct val="90000"/>
              </a:lnSpc>
            </a:pPr>
            <a:r>
              <a:rPr lang="en-US" sz="2200" dirty="0"/>
              <a:t>If B &gt; C, then an agent with C would pay (say) 1 cent to get B</a:t>
            </a:r>
          </a:p>
          <a:p>
            <a:pPr lvl="1">
              <a:lnSpc>
                <a:spcPct val="90000"/>
              </a:lnSpc>
            </a:pPr>
            <a:r>
              <a:rPr lang="en-US" sz="2200" dirty="0"/>
              <a:t>If A &gt; B, then an agent with B would pay (say) 1 cent to get A</a:t>
            </a:r>
          </a:p>
          <a:p>
            <a:pPr lvl="1">
              <a:lnSpc>
                <a:spcPct val="90000"/>
              </a:lnSpc>
            </a:pPr>
            <a:r>
              <a:rPr lang="en-US" sz="2200" dirty="0"/>
              <a:t>If C &gt; A, then an agent with A would pay (say) 1 cent to get C</a:t>
            </a:r>
          </a:p>
        </p:txBody>
      </p:sp>
      <p:sp>
        <p:nvSpPr>
          <p:cNvPr id="8" name="Rounded Rectangle 7"/>
          <p:cNvSpPr/>
          <p:nvPr/>
        </p:nvSpPr>
        <p:spPr>
          <a:xfrm>
            <a:off x="3524250" y="2514600"/>
            <a:ext cx="5143500" cy="457200"/>
          </a:xfrm>
          <a:prstGeom prst="round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Rectangle 2"/>
          <p:cNvSpPr>
            <a:spLocks noGrp="1" noChangeArrowheads="1"/>
          </p:cNvSpPr>
          <p:nvPr>
            <p:ph type="title"/>
          </p:nvPr>
        </p:nvSpPr>
        <p:spPr/>
        <p:txBody>
          <a:bodyPr/>
          <a:lstStyle/>
          <a:p>
            <a:r>
              <a:rPr lang="en-US"/>
              <a:t>Rational Preferences</a:t>
            </a:r>
          </a:p>
        </p:txBody>
      </p:sp>
      <p:graphicFrame>
        <p:nvGraphicFramePr>
          <p:cNvPr id="1026" name="Object 2"/>
          <p:cNvGraphicFramePr>
            <a:graphicFrameLocks noChangeAspect="1"/>
          </p:cNvGraphicFramePr>
          <p:nvPr/>
        </p:nvGraphicFramePr>
        <p:xfrm>
          <a:off x="5720130" y="2604122"/>
          <a:ext cx="2743200" cy="307181"/>
        </p:xfrm>
        <a:graphic>
          <a:graphicData uri="http://schemas.openxmlformats.org/presentationml/2006/ole">
            <mc:AlternateContent xmlns:mc="http://schemas.openxmlformats.org/markup-compatibility/2006">
              <mc:Choice xmlns:v="urn:schemas-microsoft-com:vml" Requires="v">
                <p:oleObj spid="_x0000_s2091" name="Equation" r:id="rId5" imgW="1815840" imgH="203040" progId="Equation.3">
                  <p:embed/>
                </p:oleObj>
              </mc:Choice>
              <mc:Fallback>
                <p:oleObj name="Equation" r:id="rId5" imgW="1815840" imgH="203040" progId="Equation.3">
                  <p:embed/>
                  <p:pic>
                    <p:nvPicPr>
                      <p:cNvPr id="1026"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0130" y="2604122"/>
                        <a:ext cx="2743200" cy="30718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 name="TextBox 6"/>
          <p:cNvSpPr txBox="1"/>
          <p:nvPr/>
        </p:nvSpPr>
        <p:spPr>
          <a:xfrm>
            <a:off x="3638550" y="2568401"/>
            <a:ext cx="2286000" cy="369332"/>
          </a:xfrm>
          <a:prstGeom prst="rect">
            <a:avLst/>
          </a:prstGeom>
          <a:noFill/>
        </p:spPr>
        <p:txBody>
          <a:bodyPr wrap="square" rtlCol="0">
            <a:spAutoFit/>
          </a:bodyPr>
          <a:lstStyle/>
          <a:p>
            <a:r>
              <a:rPr lang="en-US" dirty="0">
                <a:latin typeface="Calibri" pitchFamily="34" charset="0"/>
              </a:rPr>
              <a:t>Axiom of Transitivity:</a:t>
            </a:r>
          </a:p>
        </p:txBody>
      </p:sp>
    </p:spTree>
    <p:extLst>
      <p:ext uri="{BB962C8B-B14F-4D97-AF65-F5344CB8AC3E}">
        <p14:creationId xmlns:p14="http://schemas.microsoft.com/office/powerpoint/2010/main" val="65207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02947" y="2196208"/>
            <a:ext cx="3972013" cy="2775347"/>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ounded Rectangle 5"/>
          <p:cNvSpPr/>
          <p:nvPr/>
        </p:nvSpPr>
        <p:spPr>
          <a:xfrm>
            <a:off x="2324100" y="2282651"/>
            <a:ext cx="4286250" cy="2743200"/>
          </a:xfrm>
          <a:prstGeom prst="roundRect">
            <a:avLst>
              <a:gd name="adj" fmla="val 9367"/>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4" name="Rectangle 2"/>
          <p:cNvSpPr>
            <a:spLocks noGrp="1" noChangeArrowheads="1"/>
          </p:cNvSpPr>
          <p:nvPr>
            <p:ph type="title"/>
          </p:nvPr>
        </p:nvSpPr>
        <p:spPr/>
        <p:txBody>
          <a:bodyPr/>
          <a:lstStyle/>
          <a:p>
            <a:r>
              <a:rPr lang="en-US"/>
              <a:t>Rational Preferences</a:t>
            </a:r>
          </a:p>
        </p:txBody>
      </p:sp>
      <p:pic>
        <p:nvPicPr>
          <p:cNvPr id="23556" name="Picture 4" descr="txp_fig"/>
          <p:cNvPicPr>
            <a:picLocks noChangeAspect="1" noChangeArrowheads="1"/>
          </p:cNvPicPr>
          <p:nvPr>
            <p:custDataLst>
              <p:tags r:id="rId1"/>
            </p:custDataLst>
          </p:nvPr>
        </p:nvPicPr>
        <p:blipFill>
          <a:blip r:embed="rId5" cstate="print">
            <a:clrChange>
              <a:clrFrom>
                <a:srgbClr val="FFFFFF"/>
              </a:clrFrom>
              <a:clrTo>
                <a:srgbClr val="FFFFFF">
                  <a:alpha val="0"/>
                </a:srgbClr>
              </a:clrTo>
            </a:clrChange>
          </a:blip>
          <a:srcRect/>
          <a:stretch>
            <a:fillRect/>
          </a:stretch>
        </p:blipFill>
        <p:spPr bwMode="auto">
          <a:xfrm>
            <a:off x="2495550" y="2396951"/>
            <a:ext cx="3886200" cy="2484834"/>
          </a:xfrm>
          <a:prstGeom prst="rect">
            <a:avLst/>
          </a:prstGeom>
          <a:noFill/>
          <a:ln w="9525">
            <a:noFill/>
            <a:miter lim="800000"/>
            <a:headEnd/>
            <a:tailEnd/>
          </a:ln>
        </p:spPr>
      </p:pic>
      <p:sp>
        <p:nvSpPr>
          <p:cNvPr id="7" name="TextBox 6"/>
          <p:cNvSpPr txBox="1"/>
          <p:nvPr/>
        </p:nvSpPr>
        <p:spPr>
          <a:xfrm>
            <a:off x="1524000" y="5254451"/>
            <a:ext cx="9144000" cy="369332"/>
          </a:xfrm>
          <a:prstGeom prst="rect">
            <a:avLst/>
          </a:prstGeom>
          <a:noFill/>
        </p:spPr>
        <p:txBody>
          <a:bodyPr wrap="square" rtlCol="0">
            <a:spAutoFit/>
          </a:bodyPr>
          <a:lstStyle/>
          <a:p>
            <a:pPr algn="ctr"/>
            <a:r>
              <a:rPr lang="en-US" dirty="0">
                <a:latin typeface="Calibri" pitchFamily="34" charset="0"/>
              </a:rPr>
              <a:t>Theorem: Rational preferences imply behavior describable as maximization of expected utility</a:t>
            </a:r>
          </a:p>
        </p:txBody>
      </p:sp>
      <p:sp>
        <p:nvSpPr>
          <p:cNvPr id="9" name="TextBox 8"/>
          <p:cNvSpPr txBox="1"/>
          <p:nvPr/>
        </p:nvSpPr>
        <p:spPr>
          <a:xfrm>
            <a:off x="2324100" y="1825451"/>
            <a:ext cx="4286250" cy="415498"/>
          </a:xfrm>
          <a:prstGeom prst="rect">
            <a:avLst/>
          </a:prstGeom>
          <a:noFill/>
        </p:spPr>
        <p:txBody>
          <a:bodyPr wrap="square" rtlCol="0">
            <a:spAutoFit/>
          </a:bodyPr>
          <a:lstStyle/>
          <a:p>
            <a:pPr algn="ctr"/>
            <a:r>
              <a:rPr lang="en-US" sz="2100" dirty="0">
                <a:latin typeface="Calibri" pitchFamily="34" charset="0"/>
              </a:rPr>
              <a:t>The Axioms of Rationality</a:t>
            </a:r>
          </a:p>
        </p:txBody>
      </p:sp>
    </p:spTree>
    <p:extLst>
      <p:ext uri="{BB962C8B-B14F-4D97-AF65-F5344CB8AC3E}">
        <p14:creationId xmlns:p14="http://schemas.microsoft.com/office/powerpoint/2010/main" val="182525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851061" y="2667000"/>
            <a:ext cx="2036139" cy="2438400"/>
          </a:xfrm>
          <a:prstGeom prst="rect">
            <a:avLst/>
          </a:prstGeom>
          <a:noFill/>
          <a:extLst>
            <a:ext uri="{909E8E84-426E-40dd-AFC4-6F175D3DCCD1}">
              <a14:hiddenFill xmlns:a14="http://schemas.microsoft.com/office/drawing/2010/main" xmlns="">
                <a:solidFill>
                  <a:srgbClr val="FFFFFF"/>
                </a:solidFill>
              </a14:hiddenFill>
            </a:ext>
          </a:extLst>
        </p:spPr>
      </p:pic>
      <p:sp>
        <p:nvSpPr>
          <p:cNvPr id="1158147" name="Rectangle 3"/>
          <p:cNvSpPr>
            <a:spLocks noGrp="1" noChangeArrowheads="1"/>
          </p:cNvSpPr>
          <p:nvPr>
            <p:ph idx="1"/>
          </p:nvPr>
        </p:nvSpPr>
        <p:spPr>
          <a:xfrm>
            <a:off x="304800" y="1600200"/>
            <a:ext cx="10287000" cy="4114800"/>
          </a:xfrm>
        </p:spPr>
        <p:txBody>
          <a:bodyPr/>
          <a:lstStyle/>
          <a:p>
            <a:pPr>
              <a:lnSpc>
                <a:spcPct val="80000"/>
              </a:lnSpc>
            </a:pPr>
            <a:r>
              <a:rPr lang="en-US" sz="2200" dirty="0"/>
              <a:t>Theorem [Ramsey, 1931; von Neumann &amp; Morgenstern, 1944]</a:t>
            </a:r>
          </a:p>
          <a:p>
            <a:pPr lvl="1">
              <a:lnSpc>
                <a:spcPct val="80000"/>
              </a:lnSpc>
            </a:pPr>
            <a:r>
              <a:rPr lang="en-US" sz="2200" dirty="0"/>
              <a:t>Given any preferences satisfying these constraints, there exists a real-valued function U such that:</a:t>
            </a:r>
          </a:p>
          <a:p>
            <a:pPr lvl="1">
              <a:lnSpc>
                <a:spcPct val="80000"/>
              </a:lnSpc>
            </a:pPr>
            <a:endParaRPr lang="en-US" sz="2200" dirty="0"/>
          </a:p>
          <a:p>
            <a:pPr lvl="1">
              <a:lnSpc>
                <a:spcPct val="80000"/>
              </a:lnSpc>
            </a:pPr>
            <a:endParaRPr lang="en-US" sz="2200" dirty="0"/>
          </a:p>
          <a:p>
            <a:pPr lvl="1">
              <a:lnSpc>
                <a:spcPct val="80000"/>
              </a:lnSpc>
            </a:pPr>
            <a:endParaRPr lang="en-US" sz="2200" dirty="0"/>
          </a:p>
          <a:p>
            <a:pPr lvl="1">
              <a:lnSpc>
                <a:spcPct val="80000"/>
              </a:lnSpc>
            </a:pPr>
            <a:endParaRPr lang="en-US" sz="2200" dirty="0"/>
          </a:p>
          <a:p>
            <a:pPr lvl="1">
              <a:lnSpc>
                <a:spcPct val="80000"/>
              </a:lnSpc>
            </a:pPr>
            <a:endParaRPr lang="en-US" sz="2200" dirty="0"/>
          </a:p>
          <a:p>
            <a:pPr lvl="1">
              <a:lnSpc>
                <a:spcPct val="80000"/>
              </a:lnSpc>
            </a:pPr>
            <a:r>
              <a:rPr lang="en-US" sz="2200" dirty="0"/>
              <a:t>I.e. values assigned by U preserve preferences of both prizes and lotteries!</a:t>
            </a:r>
          </a:p>
          <a:p>
            <a:pPr marL="914353" lvl="2" indent="0">
              <a:lnSpc>
                <a:spcPct val="80000"/>
              </a:lnSpc>
              <a:buNone/>
            </a:pPr>
            <a:endParaRPr lang="en-US" sz="2200" dirty="0"/>
          </a:p>
          <a:p>
            <a:pPr>
              <a:lnSpc>
                <a:spcPct val="80000"/>
              </a:lnSpc>
            </a:pPr>
            <a:r>
              <a:rPr lang="en-US" sz="2200" dirty="0"/>
              <a:t>Maximum expected utility (MEU) principle:</a:t>
            </a:r>
          </a:p>
          <a:p>
            <a:pPr lvl="1">
              <a:lnSpc>
                <a:spcPct val="80000"/>
              </a:lnSpc>
            </a:pPr>
            <a:r>
              <a:rPr lang="en-US" sz="2200" dirty="0"/>
              <a:t>Choose the action that maximizes expected utility</a:t>
            </a:r>
          </a:p>
          <a:p>
            <a:pPr lvl="1">
              <a:lnSpc>
                <a:spcPct val="80000"/>
              </a:lnSpc>
            </a:pPr>
            <a:r>
              <a:rPr lang="en-US" sz="2200" dirty="0"/>
              <a:t>Note: an agent can be entirely rational (consistent with MEU) without ever representing or manipulating utilities and probabilities</a:t>
            </a:r>
          </a:p>
          <a:p>
            <a:pPr lvl="1">
              <a:lnSpc>
                <a:spcPct val="80000"/>
              </a:lnSpc>
            </a:pPr>
            <a:r>
              <a:rPr lang="en-US" sz="2200" dirty="0"/>
              <a:t>E.g., a lookup table for perfect tic-tac-toe, a reflex vacuum cleaner</a:t>
            </a:r>
          </a:p>
        </p:txBody>
      </p:sp>
      <p:sp>
        <p:nvSpPr>
          <p:cNvPr id="24578" name="Rectangle 2"/>
          <p:cNvSpPr>
            <a:spLocks noGrp="1" noChangeArrowheads="1"/>
          </p:cNvSpPr>
          <p:nvPr>
            <p:ph type="title"/>
          </p:nvPr>
        </p:nvSpPr>
        <p:spPr/>
        <p:txBody>
          <a:bodyPr/>
          <a:lstStyle/>
          <a:p>
            <a:r>
              <a:rPr lang="en-US"/>
              <a:t>MEU Principle</a:t>
            </a:r>
          </a:p>
        </p:txBody>
      </p:sp>
      <p:pic>
        <p:nvPicPr>
          <p:cNvPr id="24580" name="Picture 4" descr="txp_fig"/>
          <p:cNvPicPr>
            <a:picLocks noChangeAspect="1" noChangeArrowheads="1"/>
          </p:cNvPicPr>
          <p:nvPr>
            <p:custDataLst>
              <p:tags r:id="rId1"/>
            </p:custDataLst>
          </p:nvPr>
        </p:nvPicPr>
        <p:blipFill>
          <a:blip r:embed="rId5" cstate="print"/>
          <a:srcRect/>
          <a:stretch>
            <a:fillRect/>
          </a:stretch>
        </p:blipFill>
        <p:spPr bwMode="auto">
          <a:xfrm>
            <a:off x="3067051" y="2937272"/>
            <a:ext cx="4417219" cy="720329"/>
          </a:xfrm>
          <a:prstGeom prst="rect">
            <a:avLst/>
          </a:prstGeom>
          <a:noFill/>
          <a:ln w="9525">
            <a:noFill/>
            <a:miter lim="800000"/>
            <a:headEnd/>
            <a:tailEnd/>
          </a:ln>
        </p:spPr>
      </p:pic>
    </p:spTree>
    <p:extLst>
      <p:ext uri="{BB962C8B-B14F-4D97-AF65-F5344CB8AC3E}">
        <p14:creationId xmlns:p14="http://schemas.microsoft.com/office/powerpoint/2010/main" val="375792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8147">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8147">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814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814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24200" y="1332519"/>
            <a:ext cx="5715000" cy="469425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Human Utilities</a:t>
            </a:r>
          </a:p>
        </p:txBody>
      </p:sp>
    </p:spTree>
    <p:extLst>
      <p:ext uri="{BB962C8B-B14F-4D97-AF65-F5344CB8AC3E}">
        <p14:creationId xmlns:p14="http://schemas.microsoft.com/office/powerpoint/2010/main" val="1681572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72600" y="2590800"/>
            <a:ext cx="2711617" cy="2577195"/>
          </a:xfrm>
          <a:prstGeom prst="rect">
            <a:avLst/>
          </a:prstGeom>
          <a:noFill/>
          <a:extLst>
            <a:ext uri="{909E8E84-426E-40dd-AFC4-6F175D3DCCD1}">
              <a14:hiddenFill xmlns:a14="http://schemas.microsoft.com/office/drawing/2010/main" xmlns="">
                <a:solidFill>
                  <a:srgbClr val="FFFFFF"/>
                </a:solidFill>
              </a14:hiddenFill>
            </a:ext>
          </a:extLst>
        </p:spPr>
      </p:pic>
      <p:sp>
        <p:nvSpPr>
          <p:cNvPr id="25602" name="Rectangle 2"/>
          <p:cNvSpPr>
            <a:spLocks noGrp="1" noChangeArrowheads="1"/>
          </p:cNvSpPr>
          <p:nvPr>
            <p:ph type="title"/>
          </p:nvPr>
        </p:nvSpPr>
        <p:spPr/>
        <p:txBody>
          <a:bodyPr/>
          <a:lstStyle/>
          <a:p>
            <a:r>
              <a:rPr lang="en-US"/>
              <a:t>Utility Scales</a:t>
            </a:r>
          </a:p>
        </p:txBody>
      </p:sp>
      <p:sp>
        <p:nvSpPr>
          <p:cNvPr id="1160195" name="Rectangle 3"/>
          <p:cNvSpPr>
            <a:spLocks noGrp="1" noChangeArrowheads="1"/>
          </p:cNvSpPr>
          <p:nvPr>
            <p:ph idx="1"/>
          </p:nvPr>
        </p:nvSpPr>
        <p:spPr>
          <a:xfrm>
            <a:off x="438746" y="1143409"/>
            <a:ext cx="8458200" cy="3546873"/>
          </a:xfrm>
        </p:spPr>
        <p:txBody>
          <a:bodyPr/>
          <a:lstStyle/>
          <a:p>
            <a:pPr>
              <a:lnSpc>
                <a:spcPct val="80000"/>
              </a:lnSpc>
            </a:pPr>
            <a:r>
              <a:rPr lang="en-US" sz="2200" dirty="0">
                <a:solidFill>
                  <a:srgbClr val="CC0000"/>
                </a:solidFill>
              </a:rPr>
              <a:t>Normalized utilities</a:t>
            </a:r>
            <a:r>
              <a:rPr lang="en-US" sz="2200" dirty="0"/>
              <a:t>: u</a:t>
            </a:r>
            <a:r>
              <a:rPr lang="en-US" sz="2200" baseline="-25000" dirty="0"/>
              <a:t>+</a:t>
            </a:r>
            <a:r>
              <a:rPr lang="en-US" sz="2200" dirty="0"/>
              <a:t> = 1.0, u</a:t>
            </a:r>
            <a:r>
              <a:rPr lang="en-US" sz="2200" baseline="-25000" dirty="0"/>
              <a:t>-</a:t>
            </a:r>
            <a:r>
              <a:rPr lang="en-US" sz="2200" dirty="0"/>
              <a:t> = 0.0</a:t>
            </a:r>
          </a:p>
          <a:p>
            <a:pPr>
              <a:lnSpc>
                <a:spcPct val="80000"/>
              </a:lnSpc>
            </a:pPr>
            <a:endParaRPr lang="en-US" sz="2200" dirty="0"/>
          </a:p>
          <a:p>
            <a:pPr>
              <a:lnSpc>
                <a:spcPct val="80000"/>
              </a:lnSpc>
            </a:pPr>
            <a:r>
              <a:rPr lang="en-US" sz="2200" dirty="0" err="1">
                <a:solidFill>
                  <a:srgbClr val="CC0000"/>
                </a:solidFill>
              </a:rPr>
              <a:t>Micromorts</a:t>
            </a:r>
            <a:r>
              <a:rPr lang="en-US" sz="2200" dirty="0"/>
              <a:t>: one-millionth chance of death, useful for paying to reduce product risks, etc.</a:t>
            </a:r>
          </a:p>
          <a:p>
            <a:pPr>
              <a:lnSpc>
                <a:spcPct val="80000"/>
              </a:lnSpc>
            </a:pPr>
            <a:endParaRPr lang="en-US" sz="2200" dirty="0"/>
          </a:p>
          <a:p>
            <a:pPr>
              <a:lnSpc>
                <a:spcPct val="80000"/>
              </a:lnSpc>
            </a:pPr>
            <a:r>
              <a:rPr lang="en-US" sz="2200" dirty="0">
                <a:solidFill>
                  <a:srgbClr val="CC0000"/>
                </a:solidFill>
              </a:rPr>
              <a:t>QALYs</a:t>
            </a:r>
            <a:r>
              <a:rPr lang="en-US" sz="2200" dirty="0"/>
              <a:t>: quality-adjusted life years, useful for medical decisions involving substantial risk</a:t>
            </a:r>
          </a:p>
          <a:p>
            <a:pPr>
              <a:lnSpc>
                <a:spcPct val="80000"/>
              </a:lnSpc>
            </a:pPr>
            <a:endParaRPr lang="en-US" sz="2200" dirty="0"/>
          </a:p>
          <a:p>
            <a:pPr>
              <a:lnSpc>
                <a:spcPct val="80000"/>
              </a:lnSpc>
            </a:pPr>
            <a:r>
              <a:rPr lang="en-US" sz="2200" dirty="0"/>
              <a:t>Note: behavior is invariant under positive linear transformation</a:t>
            </a:r>
          </a:p>
          <a:p>
            <a:pPr>
              <a:lnSpc>
                <a:spcPct val="80000"/>
              </a:lnSpc>
            </a:pPr>
            <a:endParaRPr lang="en-US" sz="2200" dirty="0"/>
          </a:p>
          <a:p>
            <a:pPr>
              <a:lnSpc>
                <a:spcPct val="80000"/>
              </a:lnSpc>
            </a:pPr>
            <a:endParaRPr lang="en-US" sz="2200" dirty="0"/>
          </a:p>
          <a:p>
            <a:pPr>
              <a:lnSpc>
                <a:spcPct val="80000"/>
              </a:lnSpc>
            </a:pPr>
            <a:endParaRPr lang="en-US" sz="2200" dirty="0"/>
          </a:p>
          <a:p>
            <a:pPr>
              <a:lnSpc>
                <a:spcPct val="80000"/>
              </a:lnSpc>
            </a:pPr>
            <a:endParaRPr lang="en-US" sz="2200" dirty="0"/>
          </a:p>
          <a:p>
            <a:pPr>
              <a:lnSpc>
                <a:spcPct val="80000"/>
              </a:lnSpc>
            </a:pPr>
            <a:r>
              <a:rPr lang="en-US" sz="2200" dirty="0"/>
              <a:t>With deterministic prizes only (no lottery choices), only </a:t>
            </a:r>
            <a:r>
              <a:rPr lang="en-US" sz="2200" dirty="0">
                <a:solidFill>
                  <a:srgbClr val="CC0000"/>
                </a:solidFill>
              </a:rPr>
              <a:t>ordinal utility</a:t>
            </a:r>
            <a:r>
              <a:rPr lang="en-US" sz="2200" dirty="0"/>
              <a:t> can be determined, i.e., total order on prizes</a:t>
            </a:r>
          </a:p>
        </p:txBody>
      </p:sp>
      <p:pic>
        <p:nvPicPr>
          <p:cNvPr id="1160196" name="Picture 4" descr="txp_fig"/>
          <p:cNvPicPr>
            <a:picLocks noChangeAspect="1" noChangeArrowheads="1"/>
          </p:cNvPicPr>
          <p:nvPr>
            <p:custDataLst>
              <p:tags r:id="rId1"/>
            </p:custDataLst>
          </p:nvPr>
        </p:nvPicPr>
        <p:blipFill>
          <a:blip r:embed="rId5" cstate="print"/>
          <a:srcRect/>
          <a:stretch>
            <a:fillRect/>
          </a:stretch>
        </p:blipFill>
        <p:spPr bwMode="auto">
          <a:xfrm>
            <a:off x="2495551" y="4400550"/>
            <a:ext cx="4344591" cy="280988"/>
          </a:xfrm>
          <a:prstGeom prst="rect">
            <a:avLst/>
          </a:prstGeom>
          <a:noFill/>
          <a:ln w="9525">
            <a:noFill/>
            <a:miter lim="800000"/>
            <a:headEnd/>
            <a:tailEnd/>
          </a:ln>
        </p:spPr>
      </p:pic>
    </p:spTree>
    <p:extLst>
      <p:ext uri="{BB962C8B-B14F-4D97-AF65-F5344CB8AC3E}">
        <p14:creationId xmlns:p14="http://schemas.microsoft.com/office/powerpoint/2010/main" val="383698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01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019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6019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0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0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flipH="1">
            <a:off x="7696200" y="2286000"/>
            <a:ext cx="2286000" cy="2577195"/>
          </a:xfrm>
          <a:prstGeom prst="rect">
            <a:avLst/>
          </a:prstGeom>
          <a:noFill/>
          <a:extLst>
            <a:ext uri="{909E8E84-426E-40dd-AFC4-6F175D3DCCD1}">
              <a14:hiddenFill xmlns:a14="http://schemas.microsoft.com/office/drawing/2010/main" xmlns="">
                <a:solidFill>
                  <a:srgbClr val="FFFFFF"/>
                </a:solidFill>
              </a14:hiddenFill>
            </a:ext>
          </a:extLst>
        </p:spPr>
      </p:pic>
      <p:sp>
        <p:nvSpPr>
          <p:cNvPr id="25602" name="Rectangle 2"/>
          <p:cNvSpPr>
            <a:spLocks noGrp="1" noChangeArrowheads="1"/>
          </p:cNvSpPr>
          <p:nvPr>
            <p:ph type="title"/>
          </p:nvPr>
        </p:nvSpPr>
        <p:spPr/>
        <p:txBody>
          <a:bodyPr/>
          <a:lstStyle/>
          <a:p>
            <a:r>
              <a:rPr lang="en-US" dirty="0" err="1"/>
              <a:t>Micromort</a:t>
            </a:r>
            <a:r>
              <a:rPr lang="en-US" dirty="0"/>
              <a:t> examples</a:t>
            </a:r>
          </a:p>
        </p:txBody>
      </p:sp>
      <p:graphicFrame>
        <p:nvGraphicFramePr>
          <p:cNvPr id="2" name="Content Placeholder 1"/>
          <p:cNvGraphicFramePr>
            <a:graphicFrameLocks noGrp="1"/>
          </p:cNvGraphicFramePr>
          <p:nvPr>
            <p:ph idx="1"/>
          </p:nvPr>
        </p:nvGraphicFramePr>
        <p:xfrm>
          <a:off x="2035212" y="1559637"/>
          <a:ext cx="5521309" cy="2194560"/>
        </p:xfrm>
        <a:graphic>
          <a:graphicData uri="http://schemas.openxmlformats.org/drawingml/2006/table">
            <a:tbl>
              <a:tblPr firstRow="1" bandRow="1">
                <a:tableStyleId>{5C22544A-7EE6-4342-B048-85BDC9FD1C3A}</a:tableStyleId>
              </a:tblPr>
              <a:tblGrid>
                <a:gridCol w="2456217">
                  <a:extLst>
                    <a:ext uri="{9D8B030D-6E8A-4147-A177-3AD203B41FA5}">
                      <a16:colId xmlns:a16="http://schemas.microsoft.com/office/drawing/2014/main" val="20000"/>
                    </a:ext>
                  </a:extLst>
                </a:gridCol>
                <a:gridCol w="3065092">
                  <a:extLst>
                    <a:ext uri="{9D8B030D-6E8A-4147-A177-3AD203B41FA5}">
                      <a16:colId xmlns:a16="http://schemas.microsoft.com/office/drawing/2014/main" val="20001"/>
                    </a:ext>
                  </a:extLst>
                </a:gridCol>
              </a:tblGrid>
              <a:tr h="370840">
                <a:tc>
                  <a:txBody>
                    <a:bodyPr/>
                    <a:lstStyle/>
                    <a:p>
                      <a:r>
                        <a:rPr lang="en-US" dirty="0"/>
                        <a:t>Death from</a:t>
                      </a:r>
                    </a:p>
                  </a:txBody>
                  <a:tcPr/>
                </a:tc>
                <a:tc>
                  <a:txBody>
                    <a:bodyPr/>
                    <a:lstStyle/>
                    <a:p>
                      <a:r>
                        <a:rPr lang="en-US" dirty="0" err="1"/>
                        <a:t>Micromorts</a:t>
                      </a:r>
                      <a:r>
                        <a:rPr lang="en-US" dirty="0"/>
                        <a:t> per exposure</a:t>
                      </a:r>
                    </a:p>
                  </a:txBody>
                  <a:tcPr/>
                </a:tc>
                <a:extLst>
                  <a:ext uri="{0D108BD9-81ED-4DB2-BD59-A6C34878D82A}">
                    <a16:rowId xmlns:a16="http://schemas.microsoft.com/office/drawing/2014/main" val="10000"/>
                  </a:ext>
                </a:extLst>
              </a:tr>
              <a:tr h="370840">
                <a:tc>
                  <a:txBody>
                    <a:bodyPr/>
                    <a:lstStyle/>
                    <a:p>
                      <a:r>
                        <a:rPr lang="en-US" dirty="0"/>
                        <a:t>Scuba</a:t>
                      </a:r>
                      <a:r>
                        <a:rPr lang="en-US" baseline="0" dirty="0"/>
                        <a:t> diving</a:t>
                      </a:r>
                      <a:endParaRPr lang="en-US" dirty="0"/>
                    </a:p>
                  </a:txBody>
                  <a:tcPr/>
                </a:tc>
                <a:tc>
                  <a:txBody>
                    <a:bodyPr/>
                    <a:lstStyle/>
                    <a:p>
                      <a:r>
                        <a:rPr lang="en-US" dirty="0"/>
                        <a:t>5 per dive</a:t>
                      </a:r>
                    </a:p>
                  </a:txBody>
                  <a:tcPr/>
                </a:tc>
                <a:extLst>
                  <a:ext uri="{0D108BD9-81ED-4DB2-BD59-A6C34878D82A}">
                    <a16:rowId xmlns:a16="http://schemas.microsoft.com/office/drawing/2014/main" val="10001"/>
                  </a:ext>
                </a:extLst>
              </a:tr>
              <a:tr h="370840">
                <a:tc>
                  <a:txBody>
                    <a:bodyPr/>
                    <a:lstStyle/>
                    <a:p>
                      <a:r>
                        <a:rPr lang="en-US" dirty="0"/>
                        <a:t>Skydiving</a:t>
                      </a:r>
                    </a:p>
                  </a:txBody>
                  <a:tcPr/>
                </a:tc>
                <a:tc>
                  <a:txBody>
                    <a:bodyPr/>
                    <a:lstStyle/>
                    <a:p>
                      <a:r>
                        <a:rPr lang="en-US" dirty="0"/>
                        <a:t>7 per jump</a:t>
                      </a:r>
                    </a:p>
                  </a:txBody>
                  <a:tcPr/>
                </a:tc>
                <a:extLst>
                  <a:ext uri="{0D108BD9-81ED-4DB2-BD59-A6C34878D82A}">
                    <a16:rowId xmlns:a16="http://schemas.microsoft.com/office/drawing/2014/main" val="10002"/>
                  </a:ext>
                </a:extLst>
              </a:tr>
              <a:tr h="370840">
                <a:tc>
                  <a:txBody>
                    <a:bodyPr/>
                    <a:lstStyle/>
                    <a:p>
                      <a:r>
                        <a:rPr lang="en-US" dirty="0"/>
                        <a:t>Base-jumping</a:t>
                      </a:r>
                    </a:p>
                  </a:txBody>
                  <a:tcPr/>
                </a:tc>
                <a:tc>
                  <a:txBody>
                    <a:bodyPr/>
                    <a:lstStyle/>
                    <a:p>
                      <a:r>
                        <a:rPr lang="en-US" dirty="0"/>
                        <a:t>430 per jump</a:t>
                      </a:r>
                    </a:p>
                  </a:txBody>
                  <a:tcPr/>
                </a:tc>
                <a:extLst>
                  <a:ext uri="{0D108BD9-81ED-4DB2-BD59-A6C34878D82A}">
                    <a16:rowId xmlns:a16="http://schemas.microsoft.com/office/drawing/2014/main" val="10003"/>
                  </a:ext>
                </a:extLst>
              </a:tr>
              <a:tr h="370840">
                <a:tc>
                  <a:txBody>
                    <a:bodyPr/>
                    <a:lstStyle/>
                    <a:p>
                      <a:r>
                        <a:rPr lang="en-US" dirty="0"/>
                        <a:t>Climbing Mt. Everest</a:t>
                      </a:r>
                    </a:p>
                  </a:txBody>
                  <a:tcPr/>
                </a:tc>
                <a:tc>
                  <a:txBody>
                    <a:bodyPr/>
                    <a:lstStyle/>
                    <a:p>
                      <a:r>
                        <a:rPr lang="en-US" dirty="0"/>
                        <a:t>38,000</a:t>
                      </a:r>
                      <a:r>
                        <a:rPr lang="en-US" baseline="0" dirty="0"/>
                        <a:t> per ascent</a:t>
                      </a:r>
                      <a:endParaRPr lang="en-US" dirty="0"/>
                    </a:p>
                  </a:txBody>
                  <a:tcPr/>
                </a:tc>
                <a:extLst>
                  <a:ext uri="{0D108BD9-81ED-4DB2-BD59-A6C34878D82A}">
                    <a16:rowId xmlns:a16="http://schemas.microsoft.com/office/drawing/2014/main" val="10004"/>
                  </a:ext>
                </a:extLst>
              </a:tr>
            </a:tbl>
          </a:graphicData>
        </a:graphic>
      </p:graphicFrame>
      <p:graphicFrame>
        <p:nvGraphicFramePr>
          <p:cNvPr id="7" name="Content Placeholder 1"/>
          <p:cNvGraphicFramePr>
            <a:graphicFrameLocks/>
          </p:cNvGraphicFramePr>
          <p:nvPr/>
        </p:nvGraphicFramePr>
        <p:xfrm>
          <a:off x="2819400" y="3906674"/>
          <a:ext cx="4495800" cy="2667000"/>
        </p:xfrm>
        <a:graphic>
          <a:graphicData uri="http://schemas.openxmlformats.org/drawingml/2006/table">
            <a:tbl>
              <a:tblPr firstRow="1" bandRow="1">
                <a:tableStyleId>{5C22544A-7EE6-4342-B048-85BDC9FD1C3A}</a:tableStyleId>
              </a:tblPr>
              <a:tblGrid>
                <a:gridCol w="2247900">
                  <a:extLst>
                    <a:ext uri="{9D8B030D-6E8A-4147-A177-3AD203B41FA5}">
                      <a16:colId xmlns:a16="http://schemas.microsoft.com/office/drawing/2014/main" val="20000"/>
                    </a:ext>
                  </a:extLst>
                </a:gridCol>
                <a:gridCol w="2247900">
                  <a:extLst>
                    <a:ext uri="{9D8B030D-6E8A-4147-A177-3AD203B41FA5}">
                      <a16:colId xmlns:a16="http://schemas.microsoft.com/office/drawing/2014/main" val="20001"/>
                    </a:ext>
                  </a:extLst>
                </a:gridCol>
              </a:tblGrid>
              <a:tr h="370840">
                <a:tc gridSpan="2">
                  <a:txBody>
                    <a:bodyPr/>
                    <a:lstStyle/>
                    <a:p>
                      <a:pPr algn="ctr"/>
                      <a:r>
                        <a:rPr lang="en-US" dirty="0"/>
                        <a:t>1</a:t>
                      </a:r>
                      <a:r>
                        <a:rPr lang="en-US" baseline="0" dirty="0"/>
                        <a:t> </a:t>
                      </a:r>
                      <a:r>
                        <a:rPr lang="en-US" dirty="0" err="1"/>
                        <a:t>Micromort</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Train travel</a:t>
                      </a:r>
                    </a:p>
                  </a:txBody>
                  <a:tcPr/>
                </a:tc>
                <a:tc>
                  <a:txBody>
                    <a:bodyPr/>
                    <a:lstStyle/>
                    <a:p>
                      <a:r>
                        <a:rPr lang="en-US" dirty="0"/>
                        <a:t>6000 miles</a:t>
                      </a:r>
                    </a:p>
                  </a:txBody>
                  <a:tcPr/>
                </a:tc>
                <a:extLst>
                  <a:ext uri="{0D108BD9-81ED-4DB2-BD59-A6C34878D82A}">
                    <a16:rowId xmlns:a16="http://schemas.microsoft.com/office/drawing/2014/main" val="10001"/>
                  </a:ext>
                </a:extLst>
              </a:tr>
              <a:tr h="370840">
                <a:tc>
                  <a:txBody>
                    <a:bodyPr/>
                    <a:lstStyle/>
                    <a:p>
                      <a:r>
                        <a:rPr lang="en-US" dirty="0"/>
                        <a:t>Jet</a:t>
                      </a:r>
                    </a:p>
                  </a:txBody>
                  <a:tcPr/>
                </a:tc>
                <a:tc>
                  <a:txBody>
                    <a:bodyPr/>
                    <a:lstStyle/>
                    <a:p>
                      <a:r>
                        <a:rPr lang="en-US" dirty="0"/>
                        <a:t>1000 miles</a:t>
                      </a:r>
                    </a:p>
                  </a:txBody>
                  <a:tcPr/>
                </a:tc>
                <a:extLst>
                  <a:ext uri="{0D108BD9-81ED-4DB2-BD59-A6C34878D82A}">
                    <a16:rowId xmlns:a16="http://schemas.microsoft.com/office/drawing/2014/main" val="10002"/>
                  </a:ext>
                </a:extLst>
              </a:tr>
              <a:tr h="370840">
                <a:tc>
                  <a:txBody>
                    <a:bodyPr/>
                    <a:lstStyle/>
                    <a:p>
                      <a:r>
                        <a:rPr lang="en-US" dirty="0"/>
                        <a:t>Car</a:t>
                      </a:r>
                    </a:p>
                  </a:txBody>
                  <a:tcPr/>
                </a:tc>
                <a:tc>
                  <a:txBody>
                    <a:bodyPr/>
                    <a:lstStyle/>
                    <a:p>
                      <a:r>
                        <a:rPr lang="en-US" dirty="0"/>
                        <a:t>230</a:t>
                      </a:r>
                      <a:r>
                        <a:rPr lang="en-US" baseline="0" dirty="0"/>
                        <a:t> miles</a:t>
                      </a:r>
                      <a:endParaRPr lang="en-US" dirty="0"/>
                    </a:p>
                  </a:txBody>
                  <a:tcPr/>
                </a:tc>
                <a:extLst>
                  <a:ext uri="{0D108BD9-81ED-4DB2-BD59-A6C34878D82A}">
                    <a16:rowId xmlns:a16="http://schemas.microsoft.com/office/drawing/2014/main" val="10003"/>
                  </a:ext>
                </a:extLst>
              </a:tr>
              <a:tr h="370840">
                <a:tc>
                  <a:txBody>
                    <a:bodyPr/>
                    <a:lstStyle/>
                    <a:p>
                      <a:r>
                        <a:rPr lang="en-US" dirty="0"/>
                        <a:t>Walking</a:t>
                      </a:r>
                    </a:p>
                  </a:txBody>
                  <a:tcPr/>
                </a:tc>
                <a:tc>
                  <a:txBody>
                    <a:bodyPr/>
                    <a:lstStyle/>
                    <a:p>
                      <a:r>
                        <a:rPr lang="en-US" dirty="0"/>
                        <a:t>17 miles</a:t>
                      </a:r>
                    </a:p>
                  </a:txBody>
                  <a:tcPr/>
                </a:tc>
                <a:extLst>
                  <a:ext uri="{0D108BD9-81ED-4DB2-BD59-A6C34878D82A}">
                    <a16:rowId xmlns:a16="http://schemas.microsoft.com/office/drawing/2014/main" val="10004"/>
                  </a:ext>
                </a:extLst>
              </a:tr>
              <a:tr h="370840">
                <a:tc>
                  <a:txBody>
                    <a:bodyPr/>
                    <a:lstStyle/>
                    <a:p>
                      <a:r>
                        <a:rPr lang="en-US" dirty="0"/>
                        <a:t>Bicycle</a:t>
                      </a:r>
                    </a:p>
                  </a:txBody>
                  <a:tcPr/>
                </a:tc>
                <a:tc>
                  <a:txBody>
                    <a:bodyPr/>
                    <a:lstStyle/>
                    <a:p>
                      <a:r>
                        <a:rPr lang="en-US" dirty="0"/>
                        <a:t>10 miles</a:t>
                      </a:r>
                    </a:p>
                  </a:txBody>
                  <a:tcPr/>
                </a:tc>
                <a:extLst>
                  <a:ext uri="{0D108BD9-81ED-4DB2-BD59-A6C34878D82A}">
                    <a16:rowId xmlns:a16="http://schemas.microsoft.com/office/drawing/2014/main" val="10005"/>
                  </a:ext>
                </a:extLst>
              </a:tr>
              <a:tr h="370840">
                <a:tc>
                  <a:txBody>
                    <a:bodyPr/>
                    <a:lstStyle/>
                    <a:p>
                      <a:r>
                        <a:rPr lang="en-US" dirty="0"/>
                        <a:t>Motorbike</a:t>
                      </a:r>
                    </a:p>
                  </a:txBody>
                  <a:tcPr/>
                </a:tc>
                <a:tc>
                  <a:txBody>
                    <a:bodyPr/>
                    <a:lstStyle/>
                    <a:p>
                      <a:r>
                        <a:rPr lang="en-US" dirty="0"/>
                        <a:t>6 miles</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23714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Fixed Policies</a:t>
            </a:r>
          </a:p>
        </p:txBody>
      </p:sp>
      <p:sp>
        <p:nvSpPr>
          <p:cNvPr id="3" name="Content Placeholder 2"/>
          <p:cNvSpPr>
            <a:spLocks noGrp="1"/>
          </p:cNvSpPr>
          <p:nvPr>
            <p:ph idx="1"/>
          </p:nvPr>
        </p:nvSpPr>
        <p:spPr>
          <a:xfrm>
            <a:off x="406400" y="5075235"/>
            <a:ext cx="11379200" cy="1782765"/>
          </a:xfrm>
        </p:spPr>
        <p:txBody>
          <a:bodyPr/>
          <a:lstStyle/>
          <a:p>
            <a:r>
              <a:rPr lang="en-US" sz="2400" dirty="0" err="1">
                <a:latin typeface="Calibri"/>
                <a:cs typeface="Calibri"/>
              </a:rPr>
              <a:t>Expectimax</a:t>
            </a:r>
            <a:r>
              <a:rPr lang="en-US" sz="2400" dirty="0">
                <a:latin typeface="Calibri"/>
                <a:cs typeface="Calibri"/>
              </a:rPr>
              <a:t> trees max over all actions to compute the optimal values</a:t>
            </a:r>
          </a:p>
          <a:p>
            <a:pPr lvl="5"/>
            <a:endParaRPr lang="en-US" sz="800" dirty="0">
              <a:latin typeface="Calibri"/>
              <a:cs typeface="Calibri"/>
            </a:endParaRPr>
          </a:p>
          <a:p>
            <a:r>
              <a:rPr lang="en-US" sz="2400" dirty="0">
                <a:latin typeface="Calibri"/>
                <a:cs typeface="Calibri"/>
              </a:rPr>
              <a:t>If we fixed some policy </a:t>
            </a:r>
            <a:r>
              <a:rPr lang="en-US" sz="2400" dirty="0">
                <a:latin typeface="Calibri"/>
                <a:cs typeface="Calibri"/>
                <a:sym typeface="Symbol" pitchFamily="18" charset="2"/>
              </a:rPr>
              <a:t>(s</a:t>
            </a:r>
            <a:r>
              <a:rPr lang="en-US" sz="2400" dirty="0">
                <a:latin typeface="Calibri"/>
                <a:cs typeface="Calibri"/>
              </a:rPr>
              <a:t>), then the tree would be simpler – only one action per state</a:t>
            </a:r>
          </a:p>
          <a:p>
            <a:pPr lvl="1"/>
            <a:r>
              <a:rPr lang="en-US" sz="2000" dirty="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a:latin typeface="Calibri"/>
                <a:cs typeface="Calibri"/>
              </a:rPr>
              <a:t>Do the optimal action</a:t>
            </a: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a:latin typeface="Calibri"/>
                <a:cs typeface="Calibri"/>
              </a:rPr>
              <a:t>Do what </a:t>
            </a:r>
            <a:r>
              <a:rPr lang="en-US" sz="2400" dirty="0">
                <a:latin typeface="Calibri"/>
                <a:cs typeface="Calibri"/>
                <a:sym typeface="Symbol" pitchFamily="18" charset="2"/>
              </a:rPr>
              <a:t></a:t>
            </a:r>
            <a:r>
              <a:rPr lang="en-US" sz="2400" dirty="0">
                <a:latin typeface="Calibri"/>
                <a:cs typeface="Calibri"/>
              </a:rPr>
              <a:t> says to do</a:t>
            </a:r>
          </a:p>
        </p:txBody>
      </p:sp>
    </p:spTree>
    <p:extLst>
      <p:ext uri="{BB962C8B-B14F-4D97-AF65-F5344CB8AC3E}">
        <p14:creationId xmlns:p14="http://schemas.microsoft.com/office/powerpoint/2010/main" val="75004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1" name="Rectangle 3"/>
          <p:cNvSpPr>
            <a:spLocks noGrp="1" noChangeArrowheads="1"/>
          </p:cNvSpPr>
          <p:nvPr>
            <p:ph idx="1"/>
          </p:nvPr>
        </p:nvSpPr>
        <p:spPr>
          <a:xfrm>
            <a:off x="1057275" y="1844277"/>
            <a:ext cx="8534400" cy="3546873"/>
          </a:xfrm>
        </p:spPr>
        <p:txBody>
          <a:bodyPr/>
          <a:lstStyle/>
          <a:p>
            <a:r>
              <a:rPr lang="en-US" sz="2200" dirty="0"/>
              <a:t>Utilities map states to real numbers. Which numbers?</a:t>
            </a:r>
          </a:p>
          <a:p>
            <a:r>
              <a:rPr lang="en-US" sz="2200" dirty="0"/>
              <a:t>Standard approach to assessment (elicitation) of human utilities:</a:t>
            </a:r>
          </a:p>
          <a:p>
            <a:pPr lvl="1"/>
            <a:r>
              <a:rPr lang="en-US" sz="2200" dirty="0"/>
              <a:t>Compare a prize A to a </a:t>
            </a:r>
            <a:r>
              <a:rPr lang="en-US" sz="2200" dirty="0">
                <a:solidFill>
                  <a:srgbClr val="CC0000"/>
                </a:solidFill>
              </a:rPr>
              <a:t>standard lottery</a:t>
            </a:r>
            <a:r>
              <a:rPr lang="en-US" sz="2200" dirty="0"/>
              <a:t> </a:t>
            </a:r>
            <a:r>
              <a:rPr lang="en-US" sz="2200" dirty="0" err="1"/>
              <a:t>L</a:t>
            </a:r>
            <a:r>
              <a:rPr lang="en-US" sz="2200" baseline="-25000" dirty="0" err="1"/>
              <a:t>p</a:t>
            </a:r>
            <a:r>
              <a:rPr lang="en-US" sz="2200" dirty="0"/>
              <a:t> between</a:t>
            </a:r>
          </a:p>
          <a:p>
            <a:pPr lvl="2"/>
            <a:r>
              <a:rPr lang="en-US" sz="2200" dirty="0"/>
              <a:t>“best possible prize” u</a:t>
            </a:r>
            <a:r>
              <a:rPr lang="en-US" sz="2200" baseline="-25000" dirty="0"/>
              <a:t>+</a:t>
            </a:r>
            <a:r>
              <a:rPr lang="en-US" sz="2200" dirty="0"/>
              <a:t> with probability p</a:t>
            </a:r>
          </a:p>
          <a:p>
            <a:pPr lvl="2"/>
            <a:r>
              <a:rPr lang="en-US" sz="2200" dirty="0"/>
              <a:t>“worst possible catastrophe” u</a:t>
            </a:r>
            <a:r>
              <a:rPr lang="en-US" sz="2200" baseline="-25000" dirty="0"/>
              <a:t>-</a:t>
            </a:r>
            <a:r>
              <a:rPr lang="en-US" sz="2200" dirty="0"/>
              <a:t> with probability 1-p</a:t>
            </a:r>
          </a:p>
          <a:p>
            <a:pPr lvl="1"/>
            <a:r>
              <a:rPr lang="en-US" sz="2200" dirty="0"/>
              <a:t>Adjust lottery probability p until indifference: A ~ </a:t>
            </a:r>
            <a:r>
              <a:rPr lang="en-US" sz="2200" dirty="0" err="1"/>
              <a:t>L</a:t>
            </a:r>
            <a:r>
              <a:rPr lang="en-US" sz="2200" baseline="-25000" dirty="0" err="1"/>
              <a:t>p</a:t>
            </a:r>
            <a:endParaRPr lang="en-US" sz="2200" baseline="-25000" dirty="0"/>
          </a:p>
          <a:p>
            <a:pPr lvl="1"/>
            <a:r>
              <a:rPr lang="en-US" sz="2200" dirty="0"/>
              <a:t>Resulting p is a utility in [0,1]</a:t>
            </a: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993849" y="3145231"/>
            <a:ext cx="636557" cy="605002"/>
          </a:xfrm>
          <a:prstGeom prst="rect">
            <a:avLst/>
          </a:prstGeom>
          <a:noFill/>
          <a:extLst>
            <a:ext uri="{909E8E84-426E-40dd-AFC4-6F175D3DCCD1}">
              <a14:hiddenFill xmlns:a14="http://schemas.microsoft.com/office/drawing/2010/main" xmlns="">
                <a:solidFill>
                  <a:srgbClr val="FFFFFF"/>
                </a:solidFill>
              </a14:hiddenFill>
            </a:ext>
          </a:extLst>
        </p:spPr>
      </p:pic>
      <p:pic>
        <p:nvPicPr>
          <p:cNvPr id="266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810750" y="2157656"/>
            <a:ext cx="2103864" cy="1728096"/>
          </a:xfrm>
          <a:prstGeom prst="rect">
            <a:avLst/>
          </a:prstGeom>
          <a:noFill/>
          <a:extLst>
            <a:ext uri="{909E8E84-426E-40dd-AFC4-6F175D3DCCD1}">
              <a14:hiddenFill xmlns:a14="http://schemas.microsoft.com/office/drawing/2010/main" xmlns="">
                <a:solidFill>
                  <a:srgbClr val="FFFFFF"/>
                </a:solidFill>
              </a14:hiddenFill>
            </a:ext>
          </a:extLst>
        </p:spPr>
      </p:pic>
      <p:sp>
        <p:nvSpPr>
          <p:cNvPr id="26626" name="Rectangle 2"/>
          <p:cNvSpPr>
            <a:spLocks noGrp="1" noChangeArrowheads="1"/>
          </p:cNvSpPr>
          <p:nvPr>
            <p:ph type="title"/>
          </p:nvPr>
        </p:nvSpPr>
        <p:spPr/>
        <p:txBody>
          <a:bodyPr/>
          <a:lstStyle/>
          <a:p>
            <a:r>
              <a:rPr lang="en-US"/>
              <a:t>Human Utilities</a:t>
            </a:r>
          </a:p>
        </p:txBody>
      </p:sp>
      <p:pic>
        <p:nvPicPr>
          <p:cNvPr id="11" name="Picture 4"/>
          <p:cNvPicPr>
            <a:picLocks noChangeAspect="1" noChangeArrowheads="1"/>
          </p:cNvPicPr>
          <p:nvPr/>
        </p:nvPicPr>
        <p:blipFill>
          <a:blip r:embed="rId5" cstate="print"/>
          <a:srcRect l="24887" t="41739" r="68892" b="37391"/>
          <a:stretch>
            <a:fillRect/>
          </a:stretch>
        </p:blipFill>
        <p:spPr bwMode="auto">
          <a:xfrm>
            <a:off x="4381500" y="5619750"/>
            <a:ext cx="685800" cy="457200"/>
          </a:xfrm>
          <a:prstGeom prst="rect">
            <a:avLst/>
          </a:prstGeom>
          <a:noFill/>
          <a:ln w="9525">
            <a:noFill/>
            <a:miter lim="800000"/>
            <a:headEnd/>
            <a:tailEnd/>
          </a:ln>
        </p:spPr>
      </p:pic>
      <p:sp>
        <p:nvSpPr>
          <p:cNvPr id="16" name="TextBox 15"/>
          <p:cNvSpPr txBox="1"/>
          <p:nvPr/>
        </p:nvSpPr>
        <p:spPr>
          <a:xfrm>
            <a:off x="5887182" y="5619750"/>
            <a:ext cx="3771900" cy="369332"/>
          </a:xfrm>
          <a:prstGeom prst="rect">
            <a:avLst/>
          </a:prstGeom>
          <a:noFill/>
        </p:spPr>
        <p:txBody>
          <a:bodyPr wrap="square" rtlCol="0">
            <a:spAutoFit/>
          </a:bodyPr>
          <a:lstStyle/>
          <a:p>
            <a:r>
              <a:rPr lang="en-US" dirty="0">
                <a:latin typeface="Calibri" pitchFamily="34" charset="0"/>
                <a:cs typeface="Times New Roman" pitchFamily="18" charset="0"/>
              </a:rPr>
              <a:t>0.999999                              0.000001</a:t>
            </a:r>
          </a:p>
        </p:txBody>
      </p:sp>
      <p:sp>
        <p:nvSpPr>
          <p:cNvPr id="15" name="TextBox 14"/>
          <p:cNvSpPr txBox="1"/>
          <p:nvPr/>
        </p:nvSpPr>
        <p:spPr>
          <a:xfrm>
            <a:off x="5753100" y="6191250"/>
            <a:ext cx="2114550" cy="415498"/>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No change</a:t>
            </a:r>
          </a:p>
        </p:txBody>
      </p:sp>
      <p:grpSp>
        <p:nvGrpSpPr>
          <p:cNvPr id="28" name="Group 27"/>
          <p:cNvGrpSpPr/>
          <p:nvPr/>
        </p:nvGrpSpPr>
        <p:grpSpPr>
          <a:xfrm>
            <a:off x="5581650" y="5105400"/>
            <a:ext cx="4114800" cy="1600200"/>
            <a:chOff x="5410200" y="4191000"/>
            <a:chExt cx="5486400" cy="2133600"/>
          </a:xfrm>
        </p:grpSpPr>
        <p:sp>
          <p:nvSpPr>
            <p:cNvPr id="12" name="Oval 11"/>
            <p:cNvSpPr/>
            <p:nvPr/>
          </p:nvSpPr>
          <p:spPr>
            <a:xfrm>
              <a:off x="7772400" y="44196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3" name="Straight Arrow Connector 12"/>
            <p:cNvCxnSpPr>
              <a:stCxn id="12" idx="4"/>
            </p:cNvCxnSpPr>
            <p:nvPr/>
          </p:nvCxnSpPr>
          <p:spPr>
            <a:xfrm flipH="1">
              <a:off x="6553200" y="4876800"/>
              <a:ext cx="14478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4"/>
            </p:cNvCxnSpPr>
            <p:nvPr/>
          </p:nvCxnSpPr>
          <p:spPr>
            <a:xfrm>
              <a:off x="8001000" y="4876800"/>
              <a:ext cx="17526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5410200" y="4191000"/>
              <a:ext cx="5486400" cy="213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2781300" y="5562600"/>
            <a:ext cx="1828800" cy="628650"/>
            <a:chOff x="6858000" y="3505200"/>
            <a:chExt cx="2438400" cy="838200"/>
          </a:xfrm>
        </p:grpSpPr>
        <p:sp>
          <p:nvSpPr>
            <p:cNvPr id="18" name="Rounded Rectangle 17"/>
            <p:cNvSpPr/>
            <p:nvPr/>
          </p:nvSpPr>
          <p:spPr>
            <a:xfrm>
              <a:off x="6858000" y="3505200"/>
              <a:ext cx="1600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10400" y="3657600"/>
              <a:ext cx="2286000" cy="553997"/>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Pay $30</a:t>
              </a:r>
            </a:p>
          </p:txBody>
        </p:sp>
      </p:grpSp>
      <p:sp>
        <p:nvSpPr>
          <p:cNvPr id="27" name="TextBox 26"/>
          <p:cNvSpPr txBox="1"/>
          <p:nvPr/>
        </p:nvSpPr>
        <p:spPr>
          <a:xfrm>
            <a:off x="7981950" y="6191250"/>
            <a:ext cx="1828800" cy="415498"/>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Instant death</a:t>
            </a:r>
          </a:p>
        </p:txBody>
      </p:sp>
    </p:spTree>
    <p:extLst>
      <p:ext uri="{BB962C8B-B14F-4D97-AF65-F5344CB8AC3E}">
        <p14:creationId xmlns:p14="http://schemas.microsoft.com/office/powerpoint/2010/main" val="212227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17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917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591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9171">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9171">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53400" y="1584643"/>
            <a:ext cx="3701927" cy="2125266"/>
          </a:xfrm>
          <a:prstGeom prst="rect">
            <a:avLst/>
          </a:prstGeom>
          <a:noFill/>
          <a:extLst>
            <a:ext uri="{909E8E84-426E-40dd-AFC4-6F175D3DCCD1}">
              <a14:hiddenFill xmlns:a14="http://schemas.microsoft.com/office/drawing/2010/main" xmlns="">
                <a:solidFill>
                  <a:srgbClr val="FFFFFF"/>
                </a:solidFill>
              </a14:hiddenFill>
            </a:ext>
          </a:extLst>
        </p:spPr>
      </p:pic>
      <p:pic>
        <p:nvPicPr>
          <p:cNvPr id="16388" name="Picture 4"/>
          <p:cNvPicPr>
            <a:picLocks noChangeAspect="1" noChangeArrowheads="1"/>
          </p:cNvPicPr>
          <p:nvPr/>
        </p:nvPicPr>
        <p:blipFill>
          <a:blip r:embed="rId4" cstate="print"/>
          <a:srcRect l="9668" t="3678" r="2053"/>
          <a:stretch>
            <a:fillRect/>
          </a:stretch>
        </p:blipFill>
        <p:spPr bwMode="auto">
          <a:xfrm>
            <a:off x="8153400" y="3949382"/>
            <a:ext cx="3865182" cy="2647950"/>
          </a:xfrm>
          <a:prstGeom prst="rect">
            <a:avLst/>
          </a:prstGeom>
          <a:noFill/>
          <a:ln w="9525">
            <a:noFill/>
            <a:miter lim="800000"/>
            <a:headEnd/>
            <a:tailEnd/>
          </a:ln>
        </p:spPr>
      </p:pic>
      <p:sp>
        <p:nvSpPr>
          <p:cNvPr id="27651" name="Rectangle 2"/>
          <p:cNvSpPr>
            <a:spLocks noGrp="1" noChangeArrowheads="1"/>
          </p:cNvSpPr>
          <p:nvPr>
            <p:ph type="title"/>
          </p:nvPr>
        </p:nvSpPr>
        <p:spPr/>
        <p:txBody>
          <a:bodyPr/>
          <a:lstStyle/>
          <a:p>
            <a:r>
              <a:rPr lang="en-US"/>
              <a:t>Money</a:t>
            </a:r>
          </a:p>
        </p:txBody>
      </p:sp>
      <p:sp>
        <p:nvSpPr>
          <p:cNvPr id="16387" name="Rectangle 3"/>
          <p:cNvSpPr>
            <a:spLocks noGrp="1" noChangeArrowheads="1"/>
          </p:cNvSpPr>
          <p:nvPr>
            <p:ph idx="1"/>
          </p:nvPr>
        </p:nvSpPr>
        <p:spPr>
          <a:xfrm>
            <a:off x="1143000" y="2092007"/>
            <a:ext cx="6000750" cy="3714750"/>
          </a:xfrm>
        </p:spPr>
        <p:txBody>
          <a:bodyPr/>
          <a:lstStyle/>
          <a:p>
            <a:pPr>
              <a:defRPr/>
            </a:pPr>
            <a:r>
              <a:rPr lang="en-US" sz="2200" dirty="0"/>
              <a:t>Money </a:t>
            </a:r>
            <a:r>
              <a:rPr lang="en-US" sz="2200" u="sng" dirty="0"/>
              <a:t>does </a:t>
            </a:r>
            <a:r>
              <a:rPr lang="en-US" sz="2200" u="sng" dirty="0">
                <a:solidFill>
                  <a:schemeClr val="accent6"/>
                </a:solidFill>
              </a:rPr>
              <a:t>not</a:t>
            </a:r>
            <a:r>
              <a:rPr lang="en-US" sz="2200" dirty="0">
                <a:solidFill>
                  <a:srgbClr val="CC0000"/>
                </a:solidFill>
              </a:rPr>
              <a:t> </a:t>
            </a:r>
            <a:r>
              <a:rPr lang="en-US" sz="2200" dirty="0"/>
              <a:t>behave as a utility function, but we can talk about the utility of having money (or being in debt)</a:t>
            </a:r>
          </a:p>
          <a:p>
            <a:pPr>
              <a:defRPr/>
            </a:pPr>
            <a:r>
              <a:rPr lang="en-US" sz="2200" dirty="0"/>
              <a:t>Given a lottery L = [p, $X; (1-p), $Y]</a:t>
            </a:r>
          </a:p>
          <a:p>
            <a:pPr lvl="1">
              <a:defRPr/>
            </a:pPr>
            <a:r>
              <a:rPr lang="en-US" sz="2200" dirty="0"/>
              <a:t>The </a:t>
            </a:r>
            <a:r>
              <a:rPr lang="en-US" sz="2200" dirty="0">
                <a:solidFill>
                  <a:srgbClr val="CC0000"/>
                </a:solidFill>
              </a:rPr>
              <a:t>expected monetary value </a:t>
            </a:r>
            <a:r>
              <a:rPr lang="en-US" sz="2200" dirty="0"/>
              <a:t>EMV(L) is p*X + (1-p)*Y</a:t>
            </a:r>
          </a:p>
          <a:p>
            <a:pPr lvl="1">
              <a:defRPr/>
            </a:pPr>
            <a:r>
              <a:rPr lang="en-US" sz="2200" dirty="0"/>
              <a:t>U(L) = p*U($X) + (1-p)*U($Y)</a:t>
            </a:r>
          </a:p>
          <a:p>
            <a:pPr lvl="1">
              <a:defRPr/>
            </a:pPr>
            <a:r>
              <a:rPr lang="en-US" sz="2200" dirty="0"/>
              <a:t>Typically, U(L) &lt; U( EMV(L) )</a:t>
            </a:r>
          </a:p>
          <a:p>
            <a:pPr lvl="1">
              <a:defRPr/>
            </a:pPr>
            <a:r>
              <a:rPr lang="en-US" sz="2200" dirty="0"/>
              <a:t>In this sense, people are </a:t>
            </a:r>
            <a:r>
              <a:rPr lang="en-US" sz="2200" dirty="0">
                <a:solidFill>
                  <a:srgbClr val="CC0000"/>
                </a:solidFill>
              </a:rPr>
              <a:t>risk-averse</a:t>
            </a:r>
          </a:p>
          <a:p>
            <a:pPr lvl="1">
              <a:defRPr/>
            </a:pPr>
            <a:r>
              <a:rPr lang="en-US" sz="2200" dirty="0"/>
              <a:t>When deep in debt, people are </a:t>
            </a:r>
            <a:r>
              <a:rPr lang="en-US" sz="2200" dirty="0">
                <a:solidFill>
                  <a:srgbClr val="CC0000"/>
                </a:solidFill>
              </a:rPr>
              <a:t>risk-prone</a:t>
            </a:r>
          </a:p>
          <a:p>
            <a:pPr lvl="1">
              <a:defRPr/>
            </a:pPr>
            <a:endParaRPr lang="en-US" sz="2200" dirty="0"/>
          </a:p>
        </p:txBody>
      </p:sp>
    </p:spTree>
    <p:extLst>
      <p:ext uri="{BB962C8B-B14F-4D97-AF65-F5344CB8AC3E}">
        <p14:creationId xmlns:p14="http://schemas.microsoft.com/office/powerpoint/2010/main" val="249964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15558" y="2443163"/>
            <a:ext cx="4376442" cy="2619375"/>
          </a:xfrm>
          <a:prstGeom prst="rect">
            <a:avLst/>
          </a:prstGeom>
          <a:noFill/>
          <a:extLst>
            <a:ext uri="{909E8E84-426E-40dd-AFC4-6F175D3DCCD1}">
              <a14:hiddenFill xmlns:a14="http://schemas.microsoft.com/office/drawing/2010/main" xmlns="">
                <a:solidFill>
                  <a:srgbClr val="FFFFFF"/>
                </a:solidFill>
              </a14:hiddenFill>
            </a:ext>
          </a:extLst>
        </p:spPr>
      </p:pic>
      <p:sp>
        <p:nvSpPr>
          <p:cNvPr id="28674" name="Rectangle 2"/>
          <p:cNvSpPr>
            <a:spLocks noGrp="1" noChangeArrowheads="1"/>
          </p:cNvSpPr>
          <p:nvPr>
            <p:ph type="title"/>
          </p:nvPr>
        </p:nvSpPr>
        <p:spPr/>
        <p:txBody>
          <a:bodyPr/>
          <a:lstStyle/>
          <a:p>
            <a:r>
              <a:rPr lang="en-US"/>
              <a:t>Example: Insurance</a:t>
            </a:r>
          </a:p>
        </p:txBody>
      </p:sp>
      <p:sp>
        <p:nvSpPr>
          <p:cNvPr id="1161219" name="Rectangle 3"/>
          <p:cNvSpPr>
            <a:spLocks noGrp="1" noChangeArrowheads="1"/>
          </p:cNvSpPr>
          <p:nvPr>
            <p:ph idx="1"/>
          </p:nvPr>
        </p:nvSpPr>
        <p:spPr>
          <a:xfrm>
            <a:off x="914400" y="1366839"/>
            <a:ext cx="7026922" cy="3695699"/>
          </a:xfrm>
        </p:spPr>
        <p:txBody>
          <a:bodyPr/>
          <a:lstStyle/>
          <a:p>
            <a:r>
              <a:rPr lang="en-US" sz="2200" dirty="0"/>
              <a:t>Consider the lottery </a:t>
            </a:r>
            <a:r>
              <a:rPr lang="en-US" sz="2200" dirty="0">
                <a:solidFill>
                  <a:srgbClr val="CC0000"/>
                </a:solidFill>
              </a:rPr>
              <a:t>[0.5, $1000;  0.5, $0]</a:t>
            </a:r>
            <a:endParaRPr lang="en-US" sz="2200" dirty="0"/>
          </a:p>
          <a:p>
            <a:pPr lvl="1"/>
            <a:r>
              <a:rPr lang="en-US" sz="2200" dirty="0"/>
              <a:t>What is its </a:t>
            </a:r>
            <a:r>
              <a:rPr lang="en-US" sz="2200" dirty="0">
                <a:solidFill>
                  <a:srgbClr val="CC0000"/>
                </a:solidFill>
              </a:rPr>
              <a:t>expected monetary value</a:t>
            </a:r>
            <a:r>
              <a:rPr lang="en-US" sz="2200" dirty="0"/>
              <a:t>?  ($500)</a:t>
            </a:r>
          </a:p>
          <a:p>
            <a:pPr lvl="1"/>
            <a:r>
              <a:rPr lang="en-US" sz="2200" dirty="0"/>
              <a:t>What is its </a:t>
            </a:r>
            <a:r>
              <a:rPr lang="en-US" sz="2200" dirty="0">
                <a:solidFill>
                  <a:srgbClr val="CC0000"/>
                </a:solidFill>
              </a:rPr>
              <a:t>certainty equivalent</a:t>
            </a:r>
            <a:r>
              <a:rPr lang="en-US" sz="2200" dirty="0"/>
              <a:t>?</a:t>
            </a:r>
          </a:p>
          <a:p>
            <a:pPr lvl="2"/>
            <a:r>
              <a:rPr lang="en-US" sz="2200" dirty="0"/>
              <a:t>Monetary value acceptable in lieu of lottery</a:t>
            </a:r>
          </a:p>
          <a:p>
            <a:pPr lvl="2"/>
            <a:r>
              <a:rPr lang="en-US" sz="2200" dirty="0"/>
              <a:t>$400 for most people</a:t>
            </a:r>
          </a:p>
          <a:p>
            <a:pPr lvl="1"/>
            <a:r>
              <a:rPr lang="en-US" sz="2200" dirty="0"/>
              <a:t>Difference of $100 is the </a:t>
            </a:r>
            <a:r>
              <a:rPr lang="en-US" sz="2200" dirty="0">
                <a:solidFill>
                  <a:srgbClr val="CC0000"/>
                </a:solidFill>
              </a:rPr>
              <a:t>insurance premium</a:t>
            </a:r>
          </a:p>
          <a:p>
            <a:pPr lvl="2"/>
            <a:r>
              <a:rPr lang="en-US" sz="2200" dirty="0"/>
              <a:t>There’s an insurance industry because people will pay to reduce their risk</a:t>
            </a:r>
          </a:p>
          <a:p>
            <a:pPr lvl="2"/>
            <a:r>
              <a:rPr lang="en-US" sz="2200" dirty="0"/>
              <a:t>If everyone were risk-neutral, no insurance needed!</a:t>
            </a:r>
          </a:p>
          <a:p>
            <a:pPr lvl="1"/>
            <a:r>
              <a:rPr lang="en-US" sz="2200" dirty="0"/>
              <a:t>It’s win-win: you’d rather have the $400 and the insurance company would rather have the lottery (their utility curve is linear and they have many lotteries)</a:t>
            </a:r>
          </a:p>
          <a:p>
            <a:endParaRPr lang="en-US" sz="2200" dirty="0"/>
          </a:p>
        </p:txBody>
      </p:sp>
    </p:spTree>
    <p:extLst>
      <p:ext uri="{BB962C8B-B14F-4D97-AF65-F5344CB8AC3E}">
        <p14:creationId xmlns:p14="http://schemas.microsoft.com/office/powerpoint/2010/main" val="166268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1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1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12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12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121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121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121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1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53400" y="2057400"/>
            <a:ext cx="2184797" cy="3010367"/>
          </a:xfrm>
          <a:prstGeom prst="rect">
            <a:avLst/>
          </a:prstGeom>
          <a:noFill/>
          <a:extLst>
            <a:ext uri="{909E8E84-426E-40dd-AFC4-6F175D3DCCD1}">
              <a14:hiddenFill xmlns:a14="http://schemas.microsoft.com/office/drawing/2010/main" xmlns="">
                <a:solidFill>
                  <a:srgbClr val="FFFFFF"/>
                </a:solidFill>
              </a14:hiddenFill>
            </a:ext>
          </a:extLst>
        </p:spPr>
      </p:pic>
      <p:sp>
        <p:nvSpPr>
          <p:cNvPr id="29698" name="Rectangle 2"/>
          <p:cNvSpPr>
            <a:spLocks noGrp="1" noChangeArrowheads="1"/>
          </p:cNvSpPr>
          <p:nvPr>
            <p:ph type="title"/>
          </p:nvPr>
        </p:nvSpPr>
        <p:spPr/>
        <p:txBody>
          <a:bodyPr/>
          <a:lstStyle/>
          <a:p>
            <a:r>
              <a:rPr lang="en-US"/>
              <a:t>Example: Human Rationality?</a:t>
            </a:r>
          </a:p>
        </p:txBody>
      </p:sp>
      <p:sp>
        <p:nvSpPr>
          <p:cNvPr id="1163267" name="Rectangle 3"/>
          <p:cNvSpPr>
            <a:spLocks noGrp="1" noChangeArrowheads="1"/>
          </p:cNvSpPr>
          <p:nvPr>
            <p:ph idx="1"/>
          </p:nvPr>
        </p:nvSpPr>
        <p:spPr>
          <a:xfrm>
            <a:off x="990600" y="1397001"/>
            <a:ext cx="5308600" cy="4729164"/>
          </a:xfrm>
        </p:spPr>
        <p:txBody>
          <a:bodyPr/>
          <a:lstStyle/>
          <a:p>
            <a:pPr>
              <a:lnSpc>
                <a:spcPct val="80000"/>
              </a:lnSpc>
            </a:pPr>
            <a:r>
              <a:rPr lang="en-US" sz="2200" dirty="0"/>
              <a:t>Famous example of Allais (1953)</a:t>
            </a:r>
          </a:p>
          <a:p>
            <a:pPr lvl="5">
              <a:lnSpc>
                <a:spcPct val="80000"/>
              </a:lnSpc>
            </a:pPr>
            <a:endParaRPr lang="en-US" sz="2200" dirty="0">
              <a:latin typeface="Calibri" pitchFamily="34" charset="0"/>
            </a:endParaRPr>
          </a:p>
          <a:p>
            <a:pPr lvl="1">
              <a:lnSpc>
                <a:spcPct val="80000"/>
              </a:lnSpc>
            </a:pPr>
            <a:r>
              <a:rPr lang="en-US" sz="2200" dirty="0"/>
              <a:t>A: [0.8, $4k;    0.2, $0]</a:t>
            </a:r>
          </a:p>
          <a:p>
            <a:pPr lvl="1">
              <a:lnSpc>
                <a:spcPct val="80000"/>
              </a:lnSpc>
            </a:pPr>
            <a:r>
              <a:rPr lang="en-US" sz="2200" dirty="0"/>
              <a:t>B: [1.0, $3k;    0.0, $0]</a:t>
            </a:r>
          </a:p>
          <a:p>
            <a:pPr lvl="5">
              <a:lnSpc>
                <a:spcPct val="80000"/>
              </a:lnSpc>
            </a:pPr>
            <a:endParaRPr lang="en-US" sz="2200" dirty="0"/>
          </a:p>
          <a:p>
            <a:pPr lvl="1">
              <a:lnSpc>
                <a:spcPct val="80000"/>
              </a:lnSpc>
            </a:pPr>
            <a:r>
              <a:rPr lang="en-US" sz="2200" dirty="0"/>
              <a:t>C: [0.2, $4k;    0.8, $0]</a:t>
            </a:r>
          </a:p>
          <a:p>
            <a:pPr lvl="1">
              <a:lnSpc>
                <a:spcPct val="80000"/>
              </a:lnSpc>
            </a:pPr>
            <a:r>
              <a:rPr lang="en-US" sz="2200" dirty="0"/>
              <a:t>D: [0.25, $3k;    0.75, $0]</a:t>
            </a:r>
          </a:p>
          <a:p>
            <a:pPr lvl="2">
              <a:lnSpc>
                <a:spcPct val="80000"/>
              </a:lnSpc>
            </a:pPr>
            <a:endParaRPr lang="en-US" sz="2200" dirty="0"/>
          </a:p>
          <a:p>
            <a:pPr>
              <a:lnSpc>
                <a:spcPct val="80000"/>
              </a:lnSpc>
            </a:pPr>
            <a:r>
              <a:rPr lang="en-US" sz="2200" dirty="0"/>
              <a:t>Most people prefer B &gt; A, C &gt; D</a:t>
            </a:r>
          </a:p>
          <a:p>
            <a:pPr lvl="2">
              <a:lnSpc>
                <a:spcPct val="80000"/>
              </a:lnSpc>
            </a:pPr>
            <a:endParaRPr lang="en-US" sz="2200" dirty="0"/>
          </a:p>
          <a:p>
            <a:pPr>
              <a:lnSpc>
                <a:spcPct val="80000"/>
              </a:lnSpc>
            </a:pPr>
            <a:r>
              <a:rPr lang="en-US" sz="2200" dirty="0"/>
              <a:t>But if U($0) = 0, then</a:t>
            </a:r>
          </a:p>
          <a:p>
            <a:pPr lvl="1">
              <a:lnSpc>
                <a:spcPct val="80000"/>
              </a:lnSpc>
            </a:pPr>
            <a:r>
              <a:rPr lang="en-US" sz="2200" dirty="0"/>
              <a:t>B &gt; A </a:t>
            </a:r>
            <a:r>
              <a:rPr lang="en-US" sz="2200" dirty="0">
                <a:sym typeface="Symbol" pitchFamily="18" charset="2"/>
              </a:rPr>
              <a:t> U($3k) &gt; 0.8 U($4k)</a:t>
            </a:r>
          </a:p>
          <a:p>
            <a:pPr lvl="1">
              <a:lnSpc>
                <a:spcPct val="80000"/>
              </a:lnSpc>
            </a:pPr>
            <a:r>
              <a:rPr lang="en-US" sz="2200" dirty="0"/>
              <a:t>C &gt; D </a:t>
            </a:r>
            <a:r>
              <a:rPr lang="en-US" sz="2200" dirty="0">
                <a:sym typeface="Symbol" pitchFamily="18" charset="2"/>
              </a:rPr>
              <a:t> 0.8 U($4k) &gt; U($3k)</a:t>
            </a:r>
          </a:p>
          <a:p>
            <a:pPr lvl="1">
              <a:lnSpc>
                <a:spcPct val="80000"/>
              </a:lnSpc>
            </a:pPr>
            <a:endParaRPr lang="en-US" sz="2200" dirty="0">
              <a:sym typeface="Symbol" pitchFamily="18" charset="2"/>
            </a:endParaRPr>
          </a:p>
        </p:txBody>
      </p:sp>
      <p:sp>
        <p:nvSpPr>
          <p:cNvPr id="6" name="Left Arrow 5"/>
          <p:cNvSpPr/>
          <p:nvPr/>
        </p:nvSpPr>
        <p:spPr>
          <a:xfrm>
            <a:off x="4860504" y="3124200"/>
            <a:ext cx="285750" cy="228600"/>
          </a:xfrm>
          <a:prstGeom prst="leftArrow">
            <a:avLst/>
          </a:prstGeom>
          <a:solidFill>
            <a:srgbClr val="99C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54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32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326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326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326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32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326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3267">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63267">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a:latin typeface="Calibri"/>
                <a:cs typeface="Calibri"/>
              </a:rPr>
              <a:t>Another basic operation: compute the utility of a state s under a fixed (generally non-optimal) policy</a:t>
            </a:r>
          </a:p>
          <a:p>
            <a:endParaRPr lang="en-US" sz="2400" dirty="0">
              <a:latin typeface="Calibri"/>
              <a:cs typeface="Calibri"/>
            </a:endParaRPr>
          </a:p>
          <a:p>
            <a:r>
              <a:rPr lang="en-US" sz="2400" dirty="0">
                <a:latin typeface="Calibri"/>
                <a:cs typeface="Calibri"/>
              </a:rPr>
              <a:t>Define the utility of a state s, under a fixed policy </a:t>
            </a:r>
            <a:r>
              <a:rPr lang="en-US" sz="2400" dirty="0">
                <a:latin typeface="Calibri"/>
                <a:cs typeface="Calibri"/>
                <a:sym typeface="Symbol" pitchFamily="18" charset="2"/>
              </a:rPr>
              <a:t></a:t>
            </a:r>
            <a:r>
              <a:rPr lang="en-US" sz="2400" dirty="0">
                <a:latin typeface="Calibri"/>
                <a:cs typeface="Calibri"/>
              </a:rPr>
              <a:t>:</a:t>
            </a:r>
          </a:p>
          <a:p>
            <a:pPr lvl="1">
              <a:buFont typeface="Wingdings" pitchFamily="2" charset="2"/>
              <a:buNone/>
            </a:pPr>
            <a:r>
              <a:rPr lang="en-US" sz="2000" dirty="0">
                <a:latin typeface="Calibri"/>
                <a:cs typeface="Calibri"/>
              </a:rPr>
              <a:t>V</a:t>
            </a:r>
            <a:r>
              <a:rPr lang="en-US" sz="2000" baseline="30000" dirty="0">
                <a:latin typeface="Calibri"/>
                <a:cs typeface="Calibri"/>
                <a:sym typeface="Symbol" pitchFamily="18" charset="2"/>
              </a:rPr>
              <a:t></a:t>
            </a:r>
            <a:r>
              <a:rPr lang="en-US" sz="2000" dirty="0">
                <a:latin typeface="Calibri"/>
                <a:cs typeface="Calibri"/>
              </a:rPr>
              <a:t>(s) = expected total discounted rewards starting in s and following </a:t>
            </a:r>
            <a:r>
              <a:rPr lang="en-US" sz="2000" dirty="0">
                <a:latin typeface="Calibri"/>
                <a:cs typeface="Calibri"/>
                <a:sym typeface="Symbol" pitchFamily="18" charset="2"/>
              </a:rPr>
              <a:t></a:t>
            </a:r>
            <a:endParaRPr lang="en-US" sz="2000" dirty="0">
              <a:latin typeface="Calibri"/>
              <a:cs typeface="Calibri"/>
            </a:endParaRPr>
          </a:p>
          <a:p>
            <a:endParaRPr lang="en-US" sz="2400" dirty="0">
              <a:latin typeface="Calibri"/>
              <a:cs typeface="Calibri"/>
            </a:endParaRPr>
          </a:p>
          <a:p>
            <a:r>
              <a:rPr lang="en-US" sz="2400" dirty="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12993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2077609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26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atin typeface="Calibri"/>
                <a:cs typeface="Calibri"/>
              </a:rPr>
              <a:t>Policy Evaluation</a:t>
            </a:r>
          </a:p>
        </p:txBody>
      </p:sp>
      <p:sp>
        <p:nvSpPr>
          <p:cNvPr id="1728515" name="Rectangle 3"/>
          <p:cNvSpPr>
            <a:spLocks noGrp="1" noChangeArrowheads="1"/>
          </p:cNvSpPr>
          <p:nvPr>
            <p:ph idx="1"/>
          </p:nvPr>
        </p:nvSpPr>
        <p:spPr/>
        <p:txBody>
          <a:bodyPr/>
          <a:lstStyle/>
          <a:p>
            <a:pPr>
              <a:lnSpc>
                <a:spcPct val="80000"/>
              </a:lnSpc>
            </a:pPr>
            <a:r>
              <a:rPr lang="en-US" sz="2400" dirty="0">
                <a:latin typeface="Calibri"/>
                <a:cs typeface="Calibri"/>
              </a:rPr>
              <a:t>How do we calculate the V’s for a fixed policy </a:t>
            </a:r>
            <a:r>
              <a:rPr lang="en-US" sz="2400" dirty="0">
                <a:latin typeface="Calibri"/>
                <a:cs typeface="Calibri"/>
                <a:sym typeface="Symbol" pitchFamily="18" charset="2"/>
              </a:rPr>
              <a:t></a:t>
            </a:r>
            <a:r>
              <a:rPr lang="en-US" sz="2400" dirty="0">
                <a:latin typeface="Calibri"/>
                <a:cs typeface="Calibri"/>
              </a:rPr>
              <a:t>?</a:t>
            </a:r>
          </a:p>
          <a:p>
            <a:pPr>
              <a:lnSpc>
                <a:spcPct val="80000"/>
              </a:lnSpc>
            </a:pPr>
            <a:endParaRPr lang="en-US" sz="2400" dirty="0">
              <a:latin typeface="Calibri"/>
              <a:cs typeface="Calibri"/>
            </a:endParaRPr>
          </a:p>
          <a:p>
            <a:pPr>
              <a:lnSpc>
                <a:spcPct val="80000"/>
              </a:lnSpc>
            </a:pPr>
            <a:r>
              <a:rPr lang="en-US" sz="2400" dirty="0">
                <a:latin typeface="Calibri"/>
                <a:cs typeface="Calibri"/>
              </a:rPr>
              <a:t>Idea 1: Turn recursive Bellman equations into updates</a:t>
            </a:r>
          </a:p>
          <a:p>
            <a:pPr>
              <a:lnSpc>
                <a:spcPct val="80000"/>
              </a:lnSpc>
              <a:buNone/>
            </a:pPr>
            <a:r>
              <a:rPr lang="en-US" sz="2400" dirty="0">
                <a:latin typeface="Calibri"/>
                <a:cs typeface="Calibri"/>
              </a:rPr>
              <a:t>	(like value iteration)</a:t>
            </a:r>
          </a:p>
          <a:p>
            <a:pPr>
              <a:lnSpc>
                <a:spcPct val="80000"/>
              </a:lnSpc>
            </a:pPr>
            <a:endParaRPr lang="en-US" sz="2400" dirty="0">
              <a:latin typeface="Calibri"/>
              <a:cs typeface="Calibri"/>
            </a:endParaRPr>
          </a:p>
          <a:p>
            <a:pPr>
              <a:lnSpc>
                <a:spcPct val="80000"/>
              </a:lnSpc>
            </a:pPr>
            <a:endParaRPr lang="en-US" sz="2400" dirty="0">
              <a:latin typeface="Calibri"/>
              <a:cs typeface="Calibri"/>
            </a:endParaRPr>
          </a:p>
          <a:p>
            <a:pPr>
              <a:lnSpc>
                <a:spcPct val="80000"/>
              </a:lnSpc>
            </a:pPr>
            <a:endParaRPr lang="en-US" sz="3600" dirty="0">
              <a:latin typeface="Calibri"/>
              <a:cs typeface="Calibri"/>
            </a:endParaRPr>
          </a:p>
          <a:p>
            <a:pPr>
              <a:lnSpc>
                <a:spcPct val="80000"/>
              </a:lnSpc>
            </a:pPr>
            <a:endParaRPr lang="en-US" sz="3600" dirty="0">
              <a:latin typeface="Calibri"/>
              <a:cs typeface="Calibri"/>
            </a:endParaRPr>
          </a:p>
          <a:p>
            <a:pPr>
              <a:lnSpc>
                <a:spcPct val="80000"/>
              </a:lnSpc>
            </a:pPr>
            <a:endParaRPr lang="en-US" sz="2400" dirty="0">
              <a:latin typeface="Calibri"/>
              <a:cs typeface="Calibri"/>
            </a:endParaRPr>
          </a:p>
          <a:p>
            <a:pPr>
              <a:lnSpc>
                <a:spcPct val="80000"/>
              </a:lnSpc>
            </a:pPr>
            <a:r>
              <a:rPr lang="en-US" sz="2400" dirty="0">
                <a:latin typeface="Calibri"/>
                <a:cs typeface="Calibri"/>
              </a:rPr>
              <a:t>Efficiency: O(S</a:t>
            </a:r>
            <a:r>
              <a:rPr lang="en-US" sz="2400" baseline="30000" dirty="0">
                <a:latin typeface="Calibri"/>
                <a:cs typeface="Calibri"/>
              </a:rPr>
              <a:t>2</a:t>
            </a:r>
            <a:r>
              <a:rPr lang="en-US" sz="2400" dirty="0">
                <a:latin typeface="Calibri"/>
                <a:cs typeface="Calibri"/>
              </a:rPr>
              <a:t>) per iteration</a:t>
            </a:r>
          </a:p>
          <a:p>
            <a:pPr>
              <a:lnSpc>
                <a:spcPct val="80000"/>
              </a:lnSpc>
            </a:pPr>
            <a:endParaRPr lang="en-US" sz="2400" dirty="0">
              <a:latin typeface="Calibri"/>
              <a:cs typeface="Calibri"/>
            </a:endParaRPr>
          </a:p>
          <a:p>
            <a:pPr>
              <a:lnSpc>
                <a:spcPct val="80000"/>
              </a:lnSpc>
            </a:pPr>
            <a:r>
              <a:rPr lang="en-US" sz="2400" dirty="0">
                <a:latin typeface="Calibri"/>
                <a:cs typeface="Calibri"/>
              </a:rPr>
              <a:t>Idea 2: Without the maxes, the Bellman equations are just a linear system</a:t>
            </a:r>
          </a:p>
          <a:p>
            <a:pPr lvl="1">
              <a:lnSpc>
                <a:spcPct val="80000"/>
              </a:lnSpc>
            </a:pPr>
            <a:r>
              <a:rPr lang="en-US" sz="2000" dirty="0">
                <a:latin typeface="Calibri"/>
                <a:cs typeface="Calibri"/>
              </a:rPr>
              <a:t>Solve with </a:t>
            </a:r>
            <a:r>
              <a:rPr lang="en-US" sz="2000" dirty="0" err="1">
                <a:latin typeface="Calibri"/>
                <a:cs typeface="Calibri"/>
              </a:rPr>
              <a:t>Matlab</a:t>
            </a:r>
            <a:r>
              <a:rPr lang="en-US" sz="2000" dirty="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1015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Extraction</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484036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Values</a:t>
            </a:r>
          </a:p>
        </p:txBody>
      </p:sp>
      <p:sp>
        <p:nvSpPr>
          <p:cNvPr id="1733635" name="Rectangle 3"/>
          <p:cNvSpPr>
            <a:spLocks noGrp="1" noChangeArrowheads="1"/>
          </p:cNvSpPr>
          <p:nvPr>
            <p:ph idx="1"/>
          </p:nvPr>
        </p:nvSpPr>
        <p:spPr/>
        <p:txBody>
          <a:bodyPr/>
          <a:lstStyle/>
          <a:p>
            <a:r>
              <a:rPr lang="en-US" sz="2800" dirty="0"/>
              <a:t>Let’s imagine we have the optimal values V*(s)</a:t>
            </a:r>
          </a:p>
          <a:p>
            <a:pPr marL="342882" lvl="1" indent="-342882">
              <a:buClr>
                <a:schemeClr val="accent2"/>
              </a:buClr>
            </a:pPr>
            <a:endParaRPr lang="en-US" sz="2000" dirty="0"/>
          </a:p>
          <a:p>
            <a:r>
              <a:rPr lang="en-US" sz="2800" dirty="0"/>
              <a:t>How should we act?</a:t>
            </a:r>
          </a:p>
          <a:p>
            <a:pPr lvl="1"/>
            <a:r>
              <a:rPr lang="en-US" sz="2400" dirty="0"/>
              <a:t>It’s not obvious!</a:t>
            </a:r>
          </a:p>
          <a:p>
            <a:pPr lvl="1"/>
            <a:endParaRPr lang="en-US" sz="2000" dirty="0"/>
          </a:p>
          <a:p>
            <a:r>
              <a:rPr lang="en-US" sz="2800" dirty="0"/>
              <a:t>We need to do a mini-</a:t>
            </a:r>
            <a:r>
              <a:rPr lang="en-US" sz="2800" dirty="0" err="1"/>
              <a:t>expectimax</a:t>
            </a:r>
            <a:r>
              <a:rPr lang="en-US" sz="2800" dirty="0"/>
              <a:t> (one step)</a:t>
            </a:r>
          </a:p>
          <a:p>
            <a:pPr lvl="1"/>
            <a:endParaRPr lang="en-US" sz="2000" dirty="0"/>
          </a:p>
          <a:p>
            <a:pPr lvl="1"/>
            <a:endParaRPr lang="en-US" sz="2000" dirty="0"/>
          </a:p>
          <a:p>
            <a:pPr lvl="1"/>
            <a:endParaRPr lang="en-US" sz="2000" dirty="0"/>
          </a:p>
          <a:p>
            <a:pPr lvl="1"/>
            <a:endParaRPr lang="en-US" sz="2000" dirty="0"/>
          </a:p>
          <a:p>
            <a:r>
              <a:rPr lang="en-US" sz="2800" dirty="0"/>
              <a:t>This is called </a:t>
            </a:r>
            <a:r>
              <a:rPr lang="en-US" sz="2800" dirty="0">
                <a:solidFill>
                  <a:srgbClr val="C00000"/>
                </a:solidFill>
              </a:rPr>
              <a:t>policy extraction</a:t>
            </a:r>
            <a:r>
              <a:rPr lang="en-US" sz="2800" dirty="0"/>
              <a:t>, since it gets the policy implied by the values</a:t>
            </a:r>
          </a:p>
          <a:p>
            <a:pPr lvl="1"/>
            <a:endParaRPr lang="en-US" sz="2400" dirty="0"/>
          </a:p>
          <a:p>
            <a:pPr lvl="1"/>
            <a:endParaRPr lang="en-US" sz="2400" dirty="0"/>
          </a:p>
          <a:p>
            <a:pPr lvl="1"/>
            <a:endParaRPr lang="en-US" sz="2400" dirty="0"/>
          </a:p>
          <a:p>
            <a:pPr lvl="1"/>
            <a:endParaRPr lang="en-US" sz="2400" dirty="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1985573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im B$} \qquad indifference between $A$ and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17"/>
  <p:tag name="PICTUREFILESIZE" val="23965"/>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ucc B$} \qquad $A$ preferred over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07"/>
  <p:tag name="PICTUREFILESIZE" val="18992"/>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L = [p,\textcolor{BrickRed}{A};\ (1-p),\textcolor{BrickRed}{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205"/>
  <p:tag name="PICTUREFILESIZE" val="12128"/>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underline{Orderability}\nl&#10;\mat{$(A \pref B) \lor (B \pref A) \lor (A \indiff B)$}\al&#10;\underline{Transitivity}\nl&#10;\mat{$(A \pref B) \land (B \pref C) \implies (A \pref C)$}\al&#10;\underline{Continuity}\nl&#10;\mat{$A \pref B \pref C \implies \exists p \,\, [p,A;\ 1-p,C] \indiff B$}\al&#10;\underline{Substitutability}\nl&#10;\mat{$A \indiff B \implies [p,A;\ 1-p,C] \indiff [p,B; 1-p,C]$}\al&#10;\underline{Monotonicity}\nl&#10;\mat{$A \pref B \implies$}\nl&#10;\phantom{xx}\mat{$(p \geq q \lequiv [p,A;\ 1-p,B] \prefeq [q,A;\ 1-q,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66"/>
  <p:tag name="PICTUREFILESIZE" val="237600"/>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U(A) \geq U(B)\ \lequiv \ A\prefeq B$}\\[10pt]&#10;\mat{$U([p_1,S_1;\ \ldots\ ;\ p_n,S_n]) = \sum_i p_i U(S_i)$}&#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62"/>
  <p:tag name="PICTUREFILESIZE" val="49668"/>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10;  U'(x) = k_1 U(x) + k_2 \quad\mbox{where } k_1 &gt; 0&#10;\]}&#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56"/>
  <p:tag name="PICTUREFILESIZE" val="24995"/>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41119</TotalTime>
  <Words>4342</Words>
  <Application>Microsoft Macintosh PowerPoint</Application>
  <PresentationFormat>Widescreen</PresentationFormat>
  <Paragraphs>508</Paragraphs>
  <Slides>33</Slides>
  <Notes>30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9" baseType="lpstr">
      <vt:lpstr>Arial</vt:lpstr>
      <vt:lpstr>Calibri</vt:lpstr>
      <vt:lpstr>Times New Roman</vt:lpstr>
      <vt:lpstr>Wingdings</vt:lpstr>
      <vt:lpstr>dan-berkeley-nlp-v1</vt:lpstr>
      <vt:lpstr>Equation</vt:lpstr>
      <vt:lpstr>Reminders</vt:lpstr>
      <vt:lpstr>Policy Based Methods for MDPs</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Policy Iteration</vt:lpstr>
      <vt:lpstr>Policy Iteration</vt:lpstr>
      <vt:lpstr>Comparison</vt:lpstr>
      <vt:lpstr>Summary: MDP Algorithms</vt:lpstr>
      <vt:lpstr>Utilities</vt:lpstr>
      <vt:lpstr>Maximum Expected Utility</vt:lpstr>
      <vt:lpstr>What Utilities to Use?</vt:lpstr>
      <vt:lpstr>Utilities</vt:lpstr>
      <vt:lpstr>Utilities: Uncertain Outcomes</vt:lpstr>
      <vt:lpstr>Preferences</vt:lpstr>
      <vt:lpstr>Rationality</vt:lpstr>
      <vt:lpstr>Rational Preferences</vt:lpstr>
      <vt:lpstr>Rational Preferences</vt:lpstr>
      <vt:lpstr>MEU Principle</vt:lpstr>
      <vt:lpstr>Human Utilities</vt:lpstr>
      <vt:lpstr>Utility Scales</vt:lpstr>
      <vt:lpstr>Micromort examples</vt:lpstr>
      <vt:lpstr>Human Utilities</vt:lpstr>
      <vt:lpstr>Money</vt:lpstr>
      <vt:lpstr>Example: Insurance</vt:lpstr>
      <vt:lpstr>Example: Human Rationality?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2552</cp:revision>
  <cp:lastPrinted>2019-10-08T15:41:34Z</cp:lastPrinted>
  <dcterms:created xsi:type="dcterms:W3CDTF">2004-08-27T04:16:05Z</dcterms:created>
  <dcterms:modified xsi:type="dcterms:W3CDTF">2020-10-20T14:51:07Z</dcterms:modified>
</cp:coreProperties>
</file>